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70" r:id="rId2"/>
    <p:sldId id="465" r:id="rId3"/>
    <p:sldId id="258" r:id="rId4"/>
    <p:sldId id="466" r:id="rId5"/>
    <p:sldId id="472" r:id="rId6"/>
    <p:sldId id="288" r:id="rId7"/>
    <p:sldId id="467" r:id="rId8"/>
    <p:sldId id="278" r:id="rId9"/>
    <p:sldId id="468" r:id="rId10"/>
    <p:sldId id="469" r:id="rId11"/>
    <p:sldId id="280" r:id="rId12"/>
    <p:sldId id="282" r:id="rId13"/>
    <p:sldId id="281" r:id="rId14"/>
    <p:sldId id="474" r:id="rId15"/>
    <p:sldId id="271" r:id="rId16"/>
    <p:sldId id="274" r:id="rId17"/>
    <p:sldId id="473" r:id="rId18"/>
    <p:sldId id="372" r:id="rId19"/>
    <p:sldId id="427" r:id="rId20"/>
    <p:sldId id="463" r:id="rId21"/>
    <p:sldId id="266" r:id="rId22"/>
    <p:sldId id="384" r:id="rId23"/>
    <p:sldId id="391" r:id="rId24"/>
    <p:sldId id="402" r:id="rId25"/>
    <p:sldId id="267" r:id="rId26"/>
    <p:sldId id="461" r:id="rId27"/>
    <p:sldId id="460" r:id="rId28"/>
    <p:sldId id="462" r:id="rId29"/>
    <p:sldId id="432" r:id="rId30"/>
    <p:sldId id="459" r:id="rId31"/>
    <p:sldId id="433" r:id="rId32"/>
    <p:sldId id="309" r:id="rId33"/>
    <p:sldId id="415" r:id="rId34"/>
    <p:sldId id="413" r:id="rId35"/>
    <p:sldId id="438" r:id="rId36"/>
    <p:sldId id="440" r:id="rId37"/>
    <p:sldId id="443" r:id="rId38"/>
    <p:sldId id="444" r:id="rId39"/>
    <p:sldId id="447" r:id="rId40"/>
    <p:sldId id="448" r:id="rId41"/>
    <p:sldId id="449" r:id="rId42"/>
    <p:sldId id="455" r:id="rId43"/>
    <p:sldId id="456" r:id="rId44"/>
    <p:sldId id="45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2E0"/>
    <a:srgbClr val="B3C1CD"/>
    <a:srgbClr val="577B74"/>
    <a:srgbClr val="ED7D31"/>
    <a:srgbClr val="FBD6C1"/>
    <a:srgbClr val="F2884A"/>
    <a:srgbClr val="FCE7D8"/>
    <a:srgbClr val="FFEDB9"/>
    <a:srgbClr val="FFC73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F0F47-5909-4F32-9253-AF146A5E6AAC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D83EF-FF52-4C60-9E73-E5FD19646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601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A12A-4159-419D-86D4-547B302C8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45359-D684-469E-B34A-932F13206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5145E-A4B6-4118-8E93-F5FE1553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4C2-1271-4D4B-A4C3-2150FFC8DD98}" type="datetime1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79B7C-5630-463C-8FF4-3AB5E8B1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B063C-DCE7-4781-BE27-3FE85A8C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825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3B4D-C61E-4F04-BCE8-B8E388B7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7A56A-2687-4CB3-AE37-0AB14EEA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8855A-AFD4-4E7D-8BED-73704A07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00BA-38B8-4EC8-8D1B-C170E2CD0B95}" type="datetime1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9CB38-C0EE-4B2C-BF40-1269EDE3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346CC-CA6B-4EF3-ABE1-1D37F6AB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606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B64DA-6F32-4CDE-9852-AD04C2960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AA926-88AA-415E-ADD0-BD3E22CD1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EF8D4-E962-46CB-917B-1D62BC17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F635-C147-463E-805D-03F519200111}" type="datetime1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0D3E4-AFEC-4F36-AC9C-1B0F9CA3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C14A2-9CC0-4E18-9E6E-B809578E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981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BC3F-3F2A-44C2-B874-73BABC20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C305F-C59E-4FB6-A9F4-54787D19E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55A4D-608D-420D-B9BA-C1430DF1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FC8D-16ED-4AA8-AA44-EBF4CDA61295}" type="datetime1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36CAB-6D9E-4062-95D4-6AD5C2D6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0BF2F-80D7-423B-93D9-AFC83706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098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F3539-2909-4015-9479-ACC1FE99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A9B3F-03B0-40D5-A487-831CD4794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DDF20-09AE-4098-BD43-BF15722A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79B9-D7DD-45D3-A9C2-BBD46E39A86B}" type="datetime1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055B3-8861-4655-AB27-59265F18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41B28-3D7C-4F7B-A866-7633001F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372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553-C720-4125-9852-759A76E5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60F1-C40E-4F8D-A628-3911E169C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3CDE1-05B1-4B17-9F1E-80958FF31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355F8-35BC-4E38-A7E2-C7E49097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3644-F67C-4315-8651-08196DA9E353}" type="datetime1">
              <a:rPr lang="en-ID" smtClean="0"/>
              <a:t>09/11/2021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B2501-D84A-4F59-B307-7A265334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C6FC4-18E3-45E5-8869-4B96235C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107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24BA-8A31-4681-8843-8ADD7576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D42A5-BCD4-4F9F-B59A-E8DABFCE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BB87F-EE97-4C78-A36B-D72616774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502D-00B6-4385-87D6-2463159EC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75305-9C09-47FE-94B5-871F57CF2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C4ED2-D837-4857-8B19-E04DF58A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C986-C8CD-4788-A7D3-49514F539D01}" type="datetime1">
              <a:rPr lang="en-ID" smtClean="0"/>
              <a:t>09/11/2021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AEBFA-E694-4F30-B301-85961938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4F96E-B166-40A8-9F18-2F372A41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205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6063-3089-476B-B55E-34542048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71AC-D794-409D-AA06-FF37976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7DF5-F721-49AD-B89E-959F9B69343B}" type="datetime1">
              <a:rPr lang="en-ID" smtClean="0"/>
              <a:t>09/11/2021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BD50D-E06A-4008-A048-ABC95000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CE899-8D56-494A-81EC-D5F5EF2D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008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99FFC-3FF1-41BE-B5BE-BB1639D2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FC00-4678-4CB8-B964-753128ECC9FF}" type="datetime1">
              <a:rPr lang="en-ID" smtClean="0"/>
              <a:t>09/11/2021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5B118-68E8-41EB-AFF4-AF532240F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C4482-983E-4E5E-B4D5-3DC6C32F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269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21CD-C2E8-44C1-B939-1A5AA713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7A7D-01F0-498E-802D-90DD81473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9F725-B2DF-4357-8077-664AE8AF3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9EF52-DD94-47DF-B57B-76C89062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F44D-010B-4BED-8BF9-F41DA3A972BF}" type="datetime1">
              <a:rPr lang="en-ID" smtClean="0"/>
              <a:t>09/11/2021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8741D-2C8A-4F78-B7D4-9808E589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9ADE5-69FD-4B80-8474-1227AC40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211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3AE7-DCD8-42D1-A890-917662FF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78840-0B83-4674-BFED-91F482E79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189D2-B46F-4692-857E-14F97482B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3A54-7E0A-4430-B82F-4AA00EBA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59CFE-02B6-4DAD-9D48-E4CBDB5CAC00}" type="datetime1">
              <a:rPr lang="en-ID" smtClean="0"/>
              <a:t>09/11/2021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E79C4-3E69-4F5F-A695-70F0CA06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F3537-F750-4BA8-B6BD-13FBE2DF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78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F6CE4-A8CE-4CEF-A83B-559104CC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72EF5-4362-4D53-8CE6-A0819BD02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E54D-0ED8-48F6-B353-C21B019C9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14C9-702C-47D5-94FD-6B7DD59874F0}" type="datetime1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4C3D1-3ED2-4C29-BA91-C2F653213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8B5D2-BF0D-4E9F-9153-FA36A8410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BB3B3-138E-4099-A30E-598E0C5138A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76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4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9.png"/><Relationship Id="rId21" Type="http://schemas.openxmlformats.org/officeDocument/2006/relationships/image" Target="../media/image33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8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5A0960-4A5D-4EB1-8B50-34D04B1759EA}"/>
              </a:ext>
            </a:extLst>
          </p:cNvPr>
          <p:cNvSpPr/>
          <p:nvPr/>
        </p:nvSpPr>
        <p:spPr>
          <a:xfrm>
            <a:off x="0" y="2944802"/>
            <a:ext cx="12192000" cy="1586429"/>
          </a:xfrm>
          <a:prstGeom prst="rect">
            <a:avLst/>
          </a:prstGeom>
          <a:solidFill>
            <a:srgbClr val="8199A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KEBIJAKAN KEWIRAUSAHAAN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316EF4-8D66-40E7-95B6-A9A1691F3C4C}"/>
              </a:ext>
            </a:extLst>
          </p:cNvPr>
          <p:cNvSpPr txBox="1">
            <a:spLocks/>
          </p:cNvSpPr>
          <p:nvPr/>
        </p:nvSpPr>
        <p:spPr>
          <a:xfrm>
            <a:off x="0" y="3565139"/>
            <a:ext cx="12192000" cy="5341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D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86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2351721A-57A6-47E7-ABD8-B945E65A393A}"/>
                  </a:ext>
                </a:extLst>
              </p:cNvPr>
              <p:cNvSpPr/>
              <p:nvPr/>
            </p:nvSpPr>
            <p:spPr>
              <a:xfrm>
                <a:off x="2438400" y="764343"/>
                <a:ext cx="7930725" cy="986823"/>
              </a:xfrm>
              <a:prstGeom prst="rect">
                <a:avLst/>
              </a:prstGeom>
              <a:solidFill>
                <a:srgbClr val="F4B8B7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f-ZA" sz="1333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𝑹𝒂𝒔𝒊𝒐</m:t>
                      </m:r>
                      <m:r>
                        <a:rPr lang="af-ZA" sz="1333" b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333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𝑾𝒊𝒓𝒂𝒖𝒔𝒂𝒉𝒂</m:t>
                      </m:r>
                      <m:r>
                        <a:rPr lang="af-ZA" sz="1333" b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d-ID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333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𝑊𝑖𝑟𝑎𝑢𝑠𝑎h𝑎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𝑃𝑒𝑚𝑢𝑙𝑎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333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𝑊𝑖𝑟𝑎𝑢𝑠𝑎h𝑎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𝑀𝑎𝑝𝑎𝑛</m:t>
                          </m:r>
                          <m:r>
                            <a:rPr lang="af-ZA" sz="1333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𝐴𝑛𝑔𝑘𝑎𝑡𝑎𝑛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𝐾𝑒𝑟𝑗𝑎</m:t>
                          </m:r>
                          <m:r>
                            <a:rPr lang="af-ZA" sz="1333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333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𝐼𝑛𝑑𝑜𝑛𝑒𝑠𝑖𝑎</m:t>
                          </m:r>
                        </m:den>
                      </m:f>
                      <m:r>
                        <a:rPr lang="af-ZA" sz="1333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333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af-ZA" sz="1333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100%</m:t>
                      </m:r>
                    </m:oMath>
                  </m:oMathPara>
                </a14:m>
                <a:endParaRPr lang="en-US" sz="1333" b="1" i="1" dirty="0">
                  <a:latin typeface="Cambria Math" panose="02040503050406030204" pitchFamily="18" charset="0"/>
                  <a:ea typeface="Bookman Old Style" panose="02050604050505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2351721A-57A6-47E7-ABD8-B945E65A3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764343"/>
                <a:ext cx="7930725" cy="986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6">
            <a:extLst>
              <a:ext uri="{FF2B5EF4-FFF2-40B4-BE49-F238E27FC236}">
                <a16:creationId xmlns:a16="http://schemas.microsoft.com/office/drawing/2014/main" id="{486C07F6-9D32-45A4-906D-C237AEFBEC9A}"/>
              </a:ext>
            </a:extLst>
          </p:cNvPr>
          <p:cNvSpPr txBox="1"/>
          <p:nvPr/>
        </p:nvSpPr>
        <p:spPr>
          <a:xfrm>
            <a:off x="2438400" y="-240161"/>
            <a:ext cx="8726778" cy="81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2. PERHITUNGAN RASIO KEWIRAUSAHAAN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C8CF9FD-2EE6-41F1-AA5A-1067E65D20F4}"/>
              </a:ext>
            </a:extLst>
          </p:cNvPr>
          <p:cNvSpPr txBox="1"/>
          <p:nvPr/>
        </p:nvSpPr>
        <p:spPr>
          <a:xfrm>
            <a:off x="133457" y="1863517"/>
            <a:ext cx="5689600" cy="306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Aft>
                <a:spcPts val="800"/>
              </a:spcAft>
            </a:pPr>
            <a:r>
              <a:rPr lang="en-US" sz="1333" b="1" dirty="0" err="1">
                <a:solidFill>
                  <a:srgbClr val="191919"/>
                </a:solidFill>
                <a:latin typeface="Roboto"/>
              </a:rPr>
              <a:t>Wirausaha</a:t>
            </a:r>
            <a:r>
              <a:rPr lang="en-US" sz="1333" b="1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b="1" dirty="0" err="1">
                <a:solidFill>
                  <a:srgbClr val="191919"/>
                </a:solidFill>
                <a:latin typeface="Roboto"/>
              </a:rPr>
              <a:t>Pemula</a:t>
            </a:r>
            <a:r>
              <a:rPr lang="en-US" sz="1333" b="1" dirty="0">
                <a:solidFill>
                  <a:srgbClr val="191919"/>
                </a:solidFill>
                <a:latin typeface="Roboto"/>
              </a:rPr>
              <a:t>: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pelaku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sendiri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pelaku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dibantu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buruh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tidak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tetap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/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buruh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tak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dibayar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sebagaimana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dimaksud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dalam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status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pekerjaan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digunakan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oleh Badan Pusat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Statistik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.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memiliki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jiwa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Kewirausahaan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berupa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pengetahuan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keterampilan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motif,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sikap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dan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perilaku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.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memiliki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mengelola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setidaknya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satu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inovatif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sudah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terdaftar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pada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sistem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perizinan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terintegrasi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secara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elektronik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.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endParaRPr lang="en-US" sz="1333" dirty="0">
              <a:solidFill>
                <a:srgbClr val="191919"/>
              </a:solidFill>
              <a:latin typeface="Roboto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015E0C8-AB36-4C0C-8FAE-891A963A47B8}"/>
              </a:ext>
            </a:extLst>
          </p:cNvPr>
          <p:cNvSpPr txBox="1"/>
          <p:nvPr/>
        </p:nvSpPr>
        <p:spPr>
          <a:xfrm>
            <a:off x="6357900" y="1863517"/>
            <a:ext cx="5689600" cy="4396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Aft>
                <a:spcPts val="800"/>
              </a:spcAft>
            </a:pPr>
            <a:r>
              <a:rPr lang="en-US" sz="1333" b="1" dirty="0" err="1">
                <a:solidFill>
                  <a:srgbClr val="191919"/>
                </a:solidFill>
                <a:latin typeface="Roboto"/>
              </a:rPr>
              <a:t>Wirausaha</a:t>
            </a:r>
            <a:r>
              <a:rPr lang="en-US" sz="1333" b="1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b="1" dirty="0" err="1">
                <a:solidFill>
                  <a:srgbClr val="191919"/>
                </a:solidFill>
                <a:latin typeface="Roboto"/>
              </a:rPr>
              <a:t>Mapan</a:t>
            </a:r>
            <a:r>
              <a:rPr lang="en-US" sz="1333" b="1" dirty="0">
                <a:solidFill>
                  <a:srgbClr val="191919"/>
                </a:solidFill>
                <a:latin typeface="Roboto"/>
              </a:rPr>
              <a:t>: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pelaku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dibantu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buruh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tetap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/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buruh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dibayar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sebagaimana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dimaksud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dalam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status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pekerjaan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digunakan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oleh Badan Pusat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Statistik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.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memiliki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jiwa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Kewirausahaan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berupa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pengetahuan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keterampilan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motif,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sikap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dan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perilaku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.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memiliki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mengelola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setidaknya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satu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inovatif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berkelanjutan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dengan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kriteria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sebagai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berikut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:</a:t>
            </a:r>
          </a:p>
          <a:p>
            <a:pPr marL="609630" lvl="1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sudah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terdaftar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pada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sistem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perizinan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terintegrasi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secara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elektronik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dalam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jangka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waktu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lebih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dari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42 (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empat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puluh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dua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)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bulan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; dan</a:t>
            </a:r>
          </a:p>
          <a:p>
            <a:pPr marL="609630" lvl="1" indent="-304815">
              <a:lnSpc>
                <a:spcPts val="2613"/>
              </a:lnSpc>
              <a:buFontTx/>
              <a:buChar char="-"/>
            </a:pPr>
            <a:r>
              <a:rPr lang="en-US" sz="1067" dirty="0" err="1">
                <a:solidFill>
                  <a:srgbClr val="191919"/>
                </a:solidFill>
                <a:latin typeface="Roboto"/>
              </a:rPr>
              <a:t>adanya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penambahan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jumlah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karyawan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dan/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atau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investasi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dan/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atau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omset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, dan/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atau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lokasi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produksi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sejak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usahanya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terdaftar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pada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sistem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perizinan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berusaha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terintegrasi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secara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067" dirty="0" err="1">
                <a:solidFill>
                  <a:srgbClr val="191919"/>
                </a:solidFill>
                <a:latin typeface="Roboto"/>
              </a:rPr>
              <a:t>elektronik</a:t>
            </a:r>
            <a:r>
              <a:rPr lang="en-US" sz="1067" dirty="0">
                <a:solidFill>
                  <a:srgbClr val="191919"/>
                </a:solidFill>
                <a:latin typeface="Roboto"/>
              </a:rPr>
              <a:t>. 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endParaRPr lang="en-US" sz="1333" dirty="0">
              <a:solidFill>
                <a:srgbClr val="191919"/>
              </a:solidFill>
              <a:latin typeface="Robo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3E8DF9-1E2F-49CD-B131-1FD5EE5B57A6}"/>
                  </a:ext>
                </a:extLst>
              </p:cNvPr>
              <p:cNvSpPr txBox="1"/>
              <p:nvPr/>
            </p:nvSpPr>
            <p:spPr>
              <a:xfrm>
                <a:off x="-100029" y="5741612"/>
                <a:ext cx="6096000" cy="47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f-ZA" sz="1200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𝑹𝒂𝒔𝒊𝒐</m:t>
                      </m:r>
                      <m:r>
                        <a:rPr lang="af-ZA" sz="1200" b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200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𝑾𝒊𝒓𝒂𝒖𝒔𝒂𝒉𝒂</m:t>
                      </m:r>
                      <m:r>
                        <a:rPr lang="af-ZA" sz="1200" b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200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𝑴𝒂𝒑𝒂𝒏</m:t>
                      </m:r>
                      <m:r>
                        <a:rPr lang="af-ZA" sz="1200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d-ID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200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𝑊𝑖𝑟𝑎𝑢𝑠𝑎h𝑎</m:t>
                          </m:r>
                          <m:r>
                            <a:rPr lang="af-ZA" sz="1200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𝑀𝑎𝑝𝑎𝑛</m:t>
                          </m:r>
                        </m:num>
                        <m:den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𝐴𝑛𝑔𝑘𝑎𝑡𝑎𝑛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𝐾𝑒𝑟𝑗𝑎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𝐼𝑛𝑑𝑜𝑛𝑒𝑠𝑖𝑎</m:t>
                          </m:r>
                        </m:den>
                      </m:f>
                      <m:r>
                        <a:rPr lang="af-ZA" sz="1200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af-ZA" sz="1200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af-ZA" sz="1200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100% </m:t>
                      </m:r>
                    </m:oMath>
                  </m:oMathPara>
                </a14:m>
                <a:endParaRPr lang="id-ID" sz="12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3E8DF9-1E2F-49CD-B131-1FD5EE5B5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0029" y="5741612"/>
                <a:ext cx="6096000" cy="475323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DBBB09-51B2-4A50-90D1-FEF920301047}"/>
                  </a:ext>
                </a:extLst>
              </p:cNvPr>
              <p:cNvSpPr txBox="1"/>
              <p:nvPr/>
            </p:nvSpPr>
            <p:spPr>
              <a:xfrm>
                <a:off x="-100029" y="4886621"/>
                <a:ext cx="6096000" cy="47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f-ZA" sz="1200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𝑹𝒂𝒔𝒊𝒐</m:t>
                      </m:r>
                      <m:r>
                        <a:rPr lang="af-ZA" sz="1200" b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200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𝑾𝒊𝒓𝒂𝒖𝒔𝒂𝒉𝒂</m:t>
                      </m:r>
                      <m:r>
                        <a:rPr lang="af-ZA" sz="1200" b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200" b="1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𝑷𝒆𝒎𝒖𝒍𝒂</m:t>
                      </m:r>
                      <m:r>
                        <a:rPr lang="af-ZA" sz="1200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d-ID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200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𝑊𝑖𝑟𝑎𝑢𝑠𝑎h𝑎</m:t>
                          </m:r>
                          <m:r>
                            <a:rPr lang="af-ZA" sz="1200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𝑃𝑒𝑚𝑢𝑙𝑎</m:t>
                          </m:r>
                        </m:num>
                        <m:den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𝑃𝑜𝑝𝑢𝑙𝑎𝑠𝑖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𝐴𝑛𝑔𝑘𝑎𝑡𝑎𝑛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𝐾𝑒𝑟𝑗𝑎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f-ZA" sz="1200" i="1">
                              <a:latin typeface="Cambria Math" panose="02040503050406030204" pitchFamily="18" charset="0"/>
                              <a:ea typeface="Bookman Old Style" panose="02050604050505020204" pitchFamily="18" charset="0"/>
                              <a:cs typeface="Times New Roman" panose="02020603050405020304" pitchFamily="18" charset="0"/>
                            </a:rPr>
                            <m:t>𝐼𝑛𝑑𝑜𝑛𝑒𝑠𝑖𝑎</m:t>
                          </m:r>
                        </m:den>
                      </m:f>
                      <m:r>
                        <a:rPr lang="af-ZA" sz="1200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af-ZA" sz="1200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af-ZA" sz="1200" i="1">
                          <a:latin typeface="Cambria Math" panose="02040503050406030204" pitchFamily="18" charset="0"/>
                          <a:ea typeface="Bookman Old Style" panose="02050604050505020204" pitchFamily="18" charset="0"/>
                          <a:cs typeface="Times New Roman" panose="02020603050405020304" pitchFamily="18" charset="0"/>
                        </a:rPr>
                        <m:t> 100%</m:t>
                      </m:r>
                    </m:oMath>
                  </m:oMathPara>
                </a14:m>
                <a:endParaRPr lang="id-ID" sz="12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DBBB09-51B2-4A50-90D1-FEF920301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0029" y="4886621"/>
                <a:ext cx="6096000" cy="475323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F8627FB-17BF-4140-9714-7FA8FA416F9D}"/>
              </a:ext>
            </a:extLst>
          </p:cNvPr>
          <p:cNvSpPr/>
          <p:nvPr/>
        </p:nvSpPr>
        <p:spPr>
          <a:xfrm>
            <a:off x="144500" y="4839921"/>
            <a:ext cx="5606943" cy="1542151"/>
          </a:xfrm>
          <a:prstGeom prst="round2DiagRect">
            <a:avLst/>
          </a:prstGeom>
          <a:noFill/>
          <a:ln w="57150">
            <a:solidFill>
              <a:srgbClr val="1FB5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</p:spTree>
    <p:extLst>
      <p:ext uri="{BB962C8B-B14F-4D97-AF65-F5344CB8AC3E}">
        <p14:creationId xmlns:p14="http://schemas.microsoft.com/office/powerpoint/2010/main" val="401651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C04F6E96-D2B4-4863-A6F2-AABE12619485}"/>
              </a:ext>
            </a:extLst>
          </p:cNvPr>
          <p:cNvSpPr/>
          <p:nvPr/>
        </p:nvSpPr>
        <p:spPr>
          <a:xfrm>
            <a:off x="6096000" y="1311582"/>
            <a:ext cx="6096000" cy="5205885"/>
          </a:xfrm>
          <a:prstGeom prst="rect">
            <a:avLst/>
          </a:prstGeom>
          <a:solidFill>
            <a:srgbClr val="CCEBE6"/>
          </a:solidFill>
        </p:spPr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313A33BA-8DAB-4033-AC6B-83320F64995B}"/>
              </a:ext>
            </a:extLst>
          </p:cNvPr>
          <p:cNvSpPr txBox="1"/>
          <p:nvPr/>
        </p:nvSpPr>
        <p:spPr>
          <a:xfrm>
            <a:off x="2577374" y="-252151"/>
            <a:ext cx="9836257" cy="81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3. KEMUDAHAN, INSENTIF dan PEMULIHAN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84FBD222-1263-4227-BADE-EDE94D1B19AE}"/>
              </a:ext>
            </a:extLst>
          </p:cNvPr>
          <p:cNvSpPr txBox="1"/>
          <p:nvPr/>
        </p:nvSpPr>
        <p:spPr>
          <a:xfrm>
            <a:off x="1270000" y="781437"/>
            <a:ext cx="9878153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Aft>
                <a:spcPts val="800"/>
              </a:spcAft>
            </a:pPr>
            <a:r>
              <a:rPr lang="sv-SE" sz="1200" b="1" dirty="0">
                <a:solidFill>
                  <a:srgbClr val="191919"/>
                </a:solidFill>
                <a:latin typeface="Roboto"/>
              </a:rPr>
              <a:t>Kementerian/Lembaga dan Pemerintah Daerah memberikan Kemudahan dan Insentif sesuai kemampuan keuangan negara/keuangan daerah</a:t>
            </a:r>
            <a:endParaRPr lang="en-US" sz="1200" b="1" dirty="0">
              <a:solidFill>
                <a:srgbClr val="191919"/>
              </a:solidFill>
              <a:latin typeface="Roboto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74FDCACF-8175-4053-951A-A25620D2BF6D}"/>
              </a:ext>
            </a:extLst>
          </p:cNvPr>
          <p:cNvSpPr txBox="1"/>
          <p:nvPr/>
        </p:nvSpPr>
        <p:spPr>
          <a:xfrm>
            <a:off x="927902" y="1412445"/>
            <a:ext cx="4863299" cy="501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b="1" dirty="0">
                <a:solidFill>
                  <a:srgbClr val="191919"/>
                </a:solidFill>
                <a:latin typeface="Roboto"/>
              </a:rPr>
              <a:t>Kemudahan</a:t>
            </a:r>
            <a:r>
              <a:rPr lang="sv-SE" sz="1200" dirty="0">
                <a:solidFill>
                  <a:srgbClr val="191919"/>
                </a:solidFill>
                <a:latin typeface="Roboto"/>
              </a:rPr>
              <a:t> diberikan kepada Wirausaha berupa: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pendaftaran perizinan berusaha dalam sistem perizinan berusaha terintegrasi secara elektronik sesuai dengan ketentuan peraturan perundang-undangan;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fasilitasi standardisasi dan sertifikasi dalam negeri dan untuk ekspor;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akses pembiayaan dan penjaminan;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pengutamaan dalam pengadaan barang dan jasa pemerintah;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pengutamaan dalam akses pasar digital Badan Usaha Milik Negara;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mendapatkan akses penyediaan bahan baku dan/atau bahan penolong;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mengakses fasilitas umum meliputi lahan area komersial, pada tempat perbelanjaan, dan/atau tempat promosi yang strategis pada infrastruktur publik sesuai dengan ketentuan peraturan perundang-undangan;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melakukan riset dan pengembangan usaha;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mendapatkan akses peningkatan kapasitas usaha melalui pendampingan, pendidikan dan pelatihan, dan bimbingan teknis; dan/atau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bentuk Kemudahan lain sesuai dengan ketentuan peraturan perundang-undangan.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64801B8-A89A-4860-860B-559A01AD10F1}"/>
              </a:ext>
            </a:extLst>
          </p:cNvPr>
          <p:cNvSpPr/>
          <p:nvPr/>
        </p:nvSpPr>
        <p:spPr>
          <a:xfrm>
            <a:off x="590657" y="781437"/>
            <a:ext cx="526943" cy="430677"/>
          </a:xfrm>
          <a:prstGeom prst="rightArrow">
            <a:avLst/>
          </a:prstGeom>
          <a:solidFill>
            <a:srgbClr val="F5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4D2875A3-E141-475D-B8DF-59174F2D5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342" y="1430729"/>
            <a:ext cx="408442" cy="40640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2C40EE96-C823-4025-82EB-5B38D75D2877}"/>
              </a:ext>
            </a:extLst>
          </p:cNvPr>
          <p:cNvSpPr txBox="1"/>
          <p:nvPr/>
        </p:nvSpPr>
        <p:spPr>
          <a:xfrm>
            <a:off x="6809241" y="1383151"/>
            <a:ext cx="4863299" cy="141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b="1" dirty="0">
                <a:solidFill>
                  <a:srgbClr val="191919"/>
                </a:solidFill>
                <a:latin typeface="Roboto"/>
              </a:rPr>
              <a:t>Insentif </a:t>
            </a:r>
            <a:r>
              <a:rPr lang="sv-SE" sz="1200" dirty="0">
                <a:solidFill>
                  <a:srgbClr val="191919"/>
                </a:solidFill>
                <a:latin typeface="Roboto"/>
              </a:rPr>
              <a:t>sebagaimana diberikan kepada Wirausaha berupa: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pengurangan, keringanan, dan/atau pembebasan pajak daerah dan retribusi daerah;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subsidi bunga pinjaman pada kredit program pemerintah; dan/atau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eriod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fasilitas pajak penghasilan, </a:t>
            </a:r>
          </a:p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sesuai dengan ketentuan peraturan perundang-undangan.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BA51FF3D-0033-4C65-B72D-C961AF3F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75387" y="1429392"/>
            <a:ext cx="408442" cy="406400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141FB554-8690-40AF-B9C5-3B6509646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55923" y="2977460"/>
            <a:ext cx="408442" cy="406400"/>
          </a:xfrm>
          <a:prstGeom prst="rect">
            <a:avLst/>
          </a:pr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775F879B-1203-4AF7-A5A8-44A0B5A6A178}"/>
              </a:ext>
            </a:extLst>
          </p:cNvPr>
          <p:cNvSpPr txBox="1"/>
          <p:nvPr/>
        </p:nvSpPr>
        <p:spPr>
          <a:xfrm>
            <a:off x="6789778" y="2949851"/>
            <a:ext cx="5179559" cy="458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Pemangku Kepentingan dapat diberikan insentif pajak penghasilan sesuai dengan ketentuan peraturan perundang-undangan.</a:t>
            </a:r>
          </a:p>
        </p:txBody>
      </p:sp>
      <p:pic>
        <p:nvPicPr>
          <p:cNvPr id="38" name="Picture 7">
            <a:extLst>
              <a:ext uri="{FF2B5EF4-FFF2-40B4-BE49-F238E27FC236}">
                <a16:creationId xmlns:a16="http://schemas.microsoft.com/office/drawing/2014/main" id="{0A527A52-CE63-4798-866C-A86A6A740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55923" y="3583897"/>
            <a:ext cx="408442" cy="406400"/>
          </a:xfrm>
          <a:prstGeom prst="rect">
            <a:avLst/>
          </a:prstGeom>
        </p:spPr>
      </p:pic>
      <p:sp>
        <p:nvSpPr>
          <p:cNvPr id="39" name="TextBox 12">
            <a:extLst>
              <a:ext uri="{FF2B5EF4-FFF2-40B4-BE49-F238E27FC236}">
                <a16:creationId xmlns:a16="http://schemas.microsoft.com/office/drawing/2014/main" id="{C3F997CE-D838-45F3-BA75-7845D2AC09C2}"/>
              </a:ext>
            </a:extLst>
          </p:cNvPr>
          <p:cNvSpPr txBox="1"/>
          <p:nvPr/>
        </p:nvSpPr>
        <p:spPr>
          <a:xfrm>
            <a:off x="6789778" y="3556288"/>
            <a:ext cx="5179559" cy="69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Pemangku Kepentingan dapat diberikan insentif berupa pengurangan, keringanan, dan/atau pembebasan pajak daerah dan retribusi daerah sesuai dengan ketentuan peraturan perundang-undangan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B5CDAB1-EA6D-40F1-856B-8EED49872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46" y="4797651"/>
            <a:ext cx="2788254" cy="20923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1AD186-439D-4FD1-BE33-DB76FD49CC8C}"/>
              </a:ext>
            </a:extLst>
          </p:cNvPr>
          <p:cNvSpPr/>
          <p:nvPr/>
        </p:nvSpPr>
        <p:spPr>
          <a:xfrm>
            <a:off x="6275387" y="4389074"/>
            <a:ext cx="3280759" cy="2092398"/>
          </a:xfrm>
          <a:prstGeom prst="roundRect">
            <a:avLst/>
          </a:prstGeom>
          <a:noFill/>
          <a:ln w="38100">
            <a:solidFill>
              <a:srgbClr val="F5B9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5F94895-EE91-455C-86F4-BEA595A5E189}"/>
              </a:ext>
            </a:extLst>
          </p:cNvPr>
          <p:cNvSpPr txBox="1"/>
          <p:nvPr/>
        </p:nvSpPr>
        <p:spPr>
          <a:xfrm>
            <a:off x="6468913" y="4501041"/>
            <a:ext cx="3076538" cy="189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510" indent="-19051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v-SE" sz="1200" b="1" dirty="0">
                <a:solidFill>
                  <a:srgbClr val="191919"/>
                </a:solidFill>
                <a:latin typeface="Roboto"/>
              </a:rPr>
              <a:t>Kemudahan</a:t>
            </a:r>
            <a:r>
              <a:rPr lang="sv-SE" sz="1200" dirty="0">
                <a:solidFill>
                  <a:srgbClr val="191919"/>
                </a:solidFill>
                <a:latin typeface="Roboto"/>
              </a:rPr>
              <a:t> adalah pemberian fasilitasi nonmateri untuk memotivasi Wirausaha dalam rangka menumbuhkembangkan usahanya</a:t>
            </a:r>
          </a:p>
          <a:p>
            <a:pPr marL="190510" indent="-19051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v-SE" sz="1200" b="1" dirty="0">
                <a:solidFill>
                  <a:srgbClr val="191919"/>
                </a:solidFill>
                <a:latin typeface="Roboto"/>
              </a:rPr>
              <a:t>Insentif</a:t>
            </a:r>
            <a:r>
              <a:rPr lang="sv-SE" sz="1200" dirty="0">
                <a:solidFill>
                  <a:srgbClr val="191919"/>
                </a:solidFill>
                <a:latin typeface="Roboto"/>
              </a:rPr>
              <a:t> adalah pemberian fasilitas baik berupa fiskal maupun non-fiskal untuk memotivasi Wirausaha dalam rangka menumbuhkembangkan usahanya</a:t>
            </a:r>
          </a:p>
        </p:txBody>
      </p:sp>
    </p:spTree>
    <p:extLst>
      <p:ext uri="{BB962C8B-B14F-4D97-AF65-F5344CB8AC3E}">
        <p14:creationId xmlns:p14="http://schemas.microsoft.com/office/powerpoint/2010/main" val="120640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BA5156-C0C9-4E72-8AB2-C3E23BFFF7DC}"/>
              </a:ext>
            </a:extLst>
          </p:cNvPr>
          <p:cNvGrpSpPr/>
          <p:nvPr/>
        </p:nvGrpSpPr>
        <p:grpSpPr>
          <a:xfrm>
            <a:off x="0" y="-26392"/>
            <a:ext cx="2286000" cy="6555167"/>
            <a:chOff x="6781800" y="-38100"/>
            <a:chExt cx="3429000" cy="98327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327417-B3ED-4C95-9F70-6EAFD67EACC9}"/>
                </a:ext>
              </a:extLst>
            </p:cNvPr>
            <p:cNvSpPr/>
            <p:nvPr/>
          </p:nvSpPr>
          <p:spPr>
            <a:xfrm>
              <a:off x="6781800" y="0"/>
              <a:ext cx="1143000" cy="9794650"/>
            </a:xfrm>
            <a:prstGeom prst="rect">
              <a:avLst/>
            </a:prstGeom>
            <a:solidFill>
              <a:srgbClr val="CCEB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CF2AF8-56DC-4F21-987B-9D5E67B2D9BC}"/>
                </a:ext>
              </a:extLst>
            </p:cNvPr>
            <p:cNvSpPr/>
            <p:nvPr/>
          </p:nvSpPr>
          <p:spPr>
            <a:xfrm>
              <a:off x="7924800" y="-38100"/>
              <a:ext cx="1143000" cy="9832750"/>
            </a:xfrm>
            <a:prstGeom prst="rect">
              <a:avLst/>
            </a:prstGeom>
            <a:solidFill>
              <a:srgbClr val="F5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B488FD-D844-4799-88B4-FC09A017FB9D}"/>
                </a:ext>
              </a:extLst>
            </p:cNvPr>
            <p:cNvSpPr/>
            <p:nvPr/>
          </p:nvSpPr>
          <p:spPr>
            <a:xfrm>
              <a:off x="9067800" y="-19050"/>
              <a:ext cx="1143000" cy="9794650"/>
            </a:xfrm>
            <a:prstGeom prst="rect">
              <a:avLst/>
            </a:prstGeom>
            <a:solidFill>
              <a:srgbClr val="CCEB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</p:grpSp>
      <p:pic>
        <p:nvPicPr>
          <p:cNvPr id="49" name="Picture 5">
            <a:extLst>
              <a:ext uri="{FF2B5EF4-FFF2-40B4-BE49-F238E27FC236}">
                <a16:creationId xmlns:a16="http://schemas.microsoft.com/office/drawing/2014/main" id="{9FE0B849-0123-44ED-9C9C-CC106611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9734"/>
            <a:ext cx="4478785" cy="655516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313A33BA-8DAB-4033-AC6B-83320F64995B}"/>
              </a:ext>
            </a:extLst>
          </p:cNvPr>
          <p:cNvSpPr txBox="1"/>
          <p:nvPr/>
        </p:nvSpPr>
        <p:spPr>
          <a:xfrm>
            <a:off x="4673539" y="-198975"/>
            <a:ext cx="9836257" cy="805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667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3. KEMUDAHAN, INSENTIF dan PEMULIHAN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EB0132F-016B-4AE5-B155-8D1EA0AEB141}"/>
              </a:ext>
            </a:extLst>
          </p:cNvPr>
          <p:cNvSpPr txBox="1"/>
          <p:nvPr/>
        </p:nvSpPr>
        <p:spPr>
          <a:xfrm>
            <a:off x="5515410" y="2098282"/>
            <a:ext cx="6556509" cy="2211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600" dirty="0">
                <a:solidFill>
                  <a:srgbClr val="191919"/>
                </a:solidFill>
                <a:latin typeface="Roboto"/>
              </a:rPr>
              <a:t>Dalam hal terjadi keadaan kahar (force majeur), kementerian/lembaga dan Pemerintah Daerah mengupayakan pemulihan Wirausaha yang meliputi: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600" dirty="0">
                <a:solidFill>
                  <a:srgbClr val="191919"/>
                </a:solidFill>
                <a:latin typeface="Roboto"/>
              </a:rPr>
              <a:t>restrukturisasi kredit;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600" dirty="0">
                <a:solidFill>
                  <a:srgbClr val="191919"/>
                </a:solidFill>
                <a:latin typeface="Roboto"/>
              </a:rPr>
              <a:t>rekonstruksi usaha;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600" dirty="0">
                <a:solidFill>
                  <a:srgbClr val="191919"/>
                </a:solidFill>
                <a:latin typeface="Roboto"/>
              </a:rPr>
              <a:t>bantuan permodalan; dan/atau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600" dirty="0">
                <a:solidFill>
                  <a:srgbClr val="191919"/>
                </a:solidFill>
                <a:latin typeface="Roboto"/>
              </a:rPr>
              <a:t>bantuan bentuk lain.</a:t>
            </a:r>
          </a:p>
        </p:txBody>
      </p:sp>
      <p:pic>
        <p:nvPicPr>
          <p:cNvPr id="8" name="Graphic 7" descr="Back with solid fill">
            <a:extLst>
              <a:ext uri="{FF2B5EF4-FFF2-40B4-BE49-F238E27FC236}">
                <a16:creationId xmlns:a16="http://schemas.microsoft.com/office/drawing/2014/main" id="{BC806312-73D2-47C6-A5A8-973FA87A5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1903" y="2044528"/>
            <a:ext cx="609600" cy="6096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BD6C0FED-B651-431E-94A7-8D3DBE34288B}"/>
              </a:ext>
            </a:extLst>
          </p:cNvPr>
          <p:cNvSpPr txBox="1"/>
          <p:nvPr/>
        </p:nvSpPr>
        <p:spPr>
          <a:xfrm>
            <a:off x="5515410" y="4766745"/>
            <a:ext cx="6626083" cy="1571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600" dirty="0">
                <a:solidFill>
                  <a:srgbClr val="191919"/>
                </a:solidFill>
                <a:latin typeface="Roboto"/>
              </a:rPr>
              <a:t>Keadaan kahar (force majeur) yang dimaksud termasuk namun tidak terbatas pada </a:t>
            </a:r>
            <a:r>
              <a:rPr lang="sv-SE" sz="1600" b="1" dirty="0">
                <a:solidFill>
                  <a:srgbClr val="191919"/>
                </a:solidFill>
                <a:latin typeface="Roboto"/>
              </a:rPr>
              <a:t>bencana, wabah, atau kondisi lain</a:t>
            </a:r>
            <a:r>
              <a:rPr lang="sv-SE" sz="1600" dirty="0">
                <a:solidFill>
                  <a:srgbClr val="191919"/>
                </a:solidFill>
                <a:latin typeface="Roboto"/>
              </a:rPr>
              <a:t>, yang ditetapkan oleh pejabat yang berwenang dan diprioritaskan kepada Wirausaha yang terdampak serta dilaksanakan sesuai dengan ketentuan peraturan perundang-undangan . </a:t>
            </a:r>
          </a:p>
        </p:txBody>
      </p:sp>
      <p:pic>
        <p:nvPicPr>
          <p:cNvPr id="40" name="Graphic 39" descr="Back with solid fill">
            <a:extLst>
              <a:ext uri="{FF2B5EF4-FFF2-40B4-BE49-F238E27FC236}">
                <a16:creationId xmlns:a16="http://schemas.microsoft.com/office/drawing/2014/main" id="{E1DFB8BE-C620-4A94-BCF7-856987FB2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2597" y="4653931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20A902-BA89-4BBB-8F21-026140BB1408}"/>
              </a:ext>
            </a:extLst>
          </p:cNvPr>
          <p:cNvGrpSpPr/>
          <p:nvPr/>
        </p:nvGrpSpPr>
        <p:grpSpPr>
          <a:xfrm>
            <a:off x="5515410" y="833829"/>
            <a:ext cx="9999856" cy="851563"/>
            <a:chOff x="7450802" y="1181100"/>
            <a:chExt cx="14999784" cy="12773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C7E2A19-C7B8-4EBC-8F95-3ED7D1250CF5}"/>
                </a:ext>
              </a:extLst>
            </p:cNvPr>
            <p:cNvSpPr/>
            <p:nvPr/>
          </p:nvSpPr>
          <p:spPr>
            <a:xfrm>
              <a:off x="7450802" y="1816117"/>
              <a:ext cx="2991939" cy="642328"/>
            </a:xfrm>
            <a:prstGeom prst="roundRect">
              <a:avLst/>
            </a:prstGeom>
            <a:solidFill>
              <a:srgbClr val="9FD9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D9714E14-2672-4964-BEF9-37F595D4648E}"/>
                </a:ext>
              </a:extLst>
            </p:cNvPr>
            <p:cNvSpPr txBox="1"/>
            <p:nvPr/>
          </p:nvSpPr>
          <p:spPr>
            <a:xfrm>
              <a:off x="7696200" y="1181100"/>
              <a:ext cx="14754386" cy="1185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00"/>
                </a:lnSpc>
              </a:pPr>
              <a:r>
                <a:rPr lang="en-US" sz="2133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PEMULIHAN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4664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313A33BA-8DAB-4033-AC6B-83320F64995B}"/>
              </a:ext>
            </a:extLst>
          </p:cNvPr>
          <p:cNvSpPr txBox="1"/>
          <p:nvPr/>
        </p:nvSpPr>
        <p:spPr>
          <a:xfrm>
            <a:off x="2289402" y="2796426"/>
            <a:ext cx="9836257" cy="81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5. PEMANTAUAN DAN EVALUASI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B1C95D-9BA0-4BE5-87EB-99563E18631F}"/>
              </a:ext>
            </a:extLst>
          </p:cNvPr>
          <p:cNvGrpSpPr/>
          <p:nvPr/>
        </p:nvGrpSpPr>
        <p:grpSpPr>
          <a:xfrm>
            <a:off x="236707" y="931921"/>
            <a:ext cx="1422400" cy="1625600"/>
            <a:chOff x="2306139" y="2171700"/>
            <a:chExt cx="2133600" cy="2438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53AC4B-A57C-45A1-899D-927AFB4D9E10}"/>
                </a:ext>
              </a:extLst>
            </p:cNvPr>
            <p:cNvGrpSpPr/>
            <p:nvPr/>
          </p:nvGrpSpPr>
          <p:grpSpPr>
            <a:xfrm>
              <a:off x="2306139" y="2171700"/>
              <a:ext cx="2133600" cy="2438400"/>
              <a:chOff x="2306139" y="2171700"/>
              <a:chExt cx="2133600" cy="2438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3679F5-0C40-4D83-8986-1D795ACA3B8F}"/>
                  </a:ext>
                </a:extLst>
              </p:cNvPr>
              <p:cNvSpPr/>
              <p:nvPr/>
            </p:nvSpPr>
            <p:spPr>
              <a:xfrm>
                <a:off x="2306139" y="2171700"/>
                <a:ext cx="1086939" cy="2438400"/>
              </a:xfrm>
              <a:prstGeom prst="rect">
                <a:avLst/>
              </a:prstGeom>
              <a:solidFill>
                <a:srgbClr val="F4B8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035D591-8EFA-406C-B3F5-C7515898B669}"/>
                  </a:ext>
                </a:extLst>
              </p:cNvPr>
              <p:cNvSpPr/>
              <p:nvPr/>
            </p:nvSpPr>
            <p:spPr>
              <a:xfrm>
                <a:off x="3352800" y="2171700"/>
                <a:ext cx="1086939" cy="2438400"/>
              </a:xfrm>
              <a:prstGeom prst="rect">
                <a:avLst/>
              </a:prstGeom>
              <a:solidFill>
                <a:srgbClr val="CCE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</p:grp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1C2FF33-1030-478A-8014-E72FFA37E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47794" y="2924511"/>
              <a:ext cx="1490567" cy="1515189"/>
            </a:xfrm>
            <a:prstGeom prst="rect">
              <a:avLst/>
            </a:prstGeom>
          </p:spPr>
        </p:pic>
      </p:grpSp>
      <p:sp>
        <p:nvSpPr>
          <p:cNvPr id="30" name="TextBox 12">
            <a:extLst>
              <a:ext uri="{FF2B5EF4-FFF2-40B4-BE49-F238E27FC236}">
                <a16:creationId xmlns:a16="http://schemas.microsoft.com/office/drawing/2014/main" id="{D4517D6C-9873-441C-B586-03B2AD6D2E80}"/>
              </a:ext>
            </a:extLst>
          </p:cNvPr>
          <p:cNvSpPr txBox="1"/>
          <p:nvPr/>
        </p:nvSpPr>
        <p:spPr>
          <a:xfrm>
            <a:off x="2845698" y="905958"/>
            <a:ext cx="9351650" cy="93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Pendanaan pelaksanaan Pengembangan Kewirausahaan Nasional bersumber dari: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anggaran pendapatan dan belanja negara; 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nggaran pendapatan dan belanja daerah; dan/atau</a:t>
            </a:r>
          </a:p>
          <a:p>
            <a:pPr marL="228611" indent="-228611">
              <a:lnSpc>
                <a:spcPct val="130000"/>
              </a:lnSpc>
              <a:buFont typeface="+mj-lt"/>
              <a:buAutoNum type="alphaLcParenR"/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sumber lain yang sah sesuai dengan ketentuan peraturan perundang-undangan</a:t>
            </a:r>
          </a:p>
        </p:txBody>
      </p:sp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A788CBA0-F40D-4938-BC89-5A52EF2EA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9523" y="905957"/>
            <a:ext cx="417095" cy="417095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D0CCABEA-1EC5-4905-BB57-BB550F8C9A11}"/>
              </a:ext>
            </a:extLst>
          </p:cNvPr>
          <p:cNvSpPr txBox="1"/>
          <p:nvPr/>
        </p:nvSpPr>
        <p:spPr>
          <a:xfrm>
            <a:off x="2829656" y="2046702"/>
            <a:ext cx="9004857" cy="458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Pendanaan pelaksanaan Pengembangan Kewirausahaan Nasional di daerah yang berasal dari anggaran pendapatan dan belanja negara dialokasikan Pemerintah Pusat melalui DAK Fisik dan Non Fisik sesuai dengan ketentuan peraturan perundang-undangan</a:t>
            </a:r>
          </a:p>
        </p:txBody>
      </p:sp>
      <p:pic>
        <p:nvPicPr>
          <p:cNvPr id="41" name="Graphic 40" descr="Download with solid fill">
            <a:extLst>
              <a:ext uri="{FF2B5EF4-FFF2-40B4-BE49-F238E27FC236}">
                <a16:creationId xmlns:a16="http://schemas.microsoft.com/office/drawing/2014/main" id="{3F9A7828-F6E2-4279-8A9B-9E7D22DCF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9523" y="2046701"/>
            <a:ext cx="417095" cy="41709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29122E-303D-47BF-8643-A9B90B135C7A}"/>
              </a:ext>
            </a:extLst>
          </p:cNvPr>
          <p:cNvGrpSpPr/>
          <p:nvPr/>
        </p:nvGrpSpPr>
        <p:grpSpPr>
          <a:xfrm>
            <a:off x="236708" y="3910049"/>
            <a:ext cx="2258525" cy="2472736"/>
            <a:chOff x="355061" y="5468168"/>
            <a:chExt cx="3387787" cy="37091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945235-C8DA-4CF8-ABA2-C1E53EC7A51F}"/>
                </a:ext>
              </a:extLst>
            </p:cNvPr>
            <p:cNvGrpSpPr/>
            <p:nvPr/>
          </p:nvGrpSpPr>
          <p:grpSpPr>
            <a:xfrm>
              <a:off x="355061" y="5468168"/>
              <a:ext cx="3387787" cy="3709104"/>
              <a:chOff x="478274" y="4659314"/>
              <a:chExt cx="3387787" cy="37091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8E516B1-59AA-49F6-B0B5-DAD595EE3EA7}"/>
                  </a:ext>
                </a:extLst>
              </p:cNvPr>
              <p:cNvGrpSpPr/>
              <p:nvPr/>
            </p:nvGrpSpPr>
            <p:grpSpPr>
              <a:xfrm>
                <a:off x="478274" y="4681372"/>
                <a:ext cx="3293229" cy="3687046"/>
                <a:chOff x="375199" y="5494132"/>
                <a:chExt cx="3293229" cy="368704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73DA2A1-AAB9-4D8E-B81F-A71E78F14770}"/>
                    </a:ext>
                  </a:extLst>
                </p:cNvPr>
                <p:cNvSpPr/>
                <p:nvPr/>
              </p:nvSpPr>
              <p:spPr>
                <a:xfrm>
                  <a:off x="375199" y="5494132"/>
                  <a:ext cx="2133600" cy="2438400"/>
                </a:xfrm>
                <a:prstGeom prst="rect">
                  <a:avLst/>
                </a:prstGeom>
                <a:solidFill>
                  <a:srgbClr val="CCEB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200"/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39C400A4-5EDB-4C90-8A4F-A5526CEE5A58}"/>
                    </a:ext>
                  </a:extLst>
                </p:cNvPr>
                <p:cNvSpPr/>
                <p:nvPr/>
              </p:nvSpPr>
              <p:spPr>
                <a:xfrm rot="7897390">
                  <a:off x="769139" y="6281888"/>
                  <a:ext cx="3290978" cy="2507601"/>
                </a:xfrm>
                <a:prstGeom prst="triangle">
                  <a:avLst>
                    <a:gd name="adj" fmla="val 32173"/>
                  </a:avLst>
                </a:prstGeom>
                <a:solidFill>
                  <a:srgbClr val="F4B8B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200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B9F925-691E-4F7A-A322-1E2598699CA3}"/>
                  </a:ext>
                </a:extLst>
              </p:cNvPr>
              <p:cNvSpPr/>
              <p:nvPr/>
            </p:nvSpPr>
            <p:spPr>
              <a:xfrm>
                <a:off x="2630265" y="4659314"/>
                <a:ext cx="1235796" cy="25089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pic>
          <p:nvPicPr>
            <p:cNvPr id="42" name="Picture 12">
              <a:extLst>
                <a:ext uri="{FF2B5EF4-FFF2-40B4-BE49-F238E27FC236}">
                  <a16:creationId xmlns:a16="http://schemas.microsoft.com/office/drawing/2014/main" id="{996D4E21-B7D1-469E-BEB5-29187239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74098" y="5767659"/>
              <a:ext cx="1879164" cy="2114390"/>
            </a:xfrm>
            <a:prstGeom prst="rect">
              <a:avLst/>
            </a:prstGeom>
          </p:spPr>
        </p:pic>
      </p:grpSp>
      <p:sp>
        <p:nvSpPr>
          <p:cNvPr id="43" name="TextBox 6">
            <a:extLst>
              <a:ext uri="{FF2B5EF4-FFF2-40B4-BE49-F238E27FC236}">
                <a16:creationId xmlns:a16="http://schemas.microsoft.com/office/drawing/2014/main" id="{DCC0E1A5-CE24-4717-B0C0-ED9BCB8EC30F}"/>
              </a:ext>
            </a:extLst>
          </p:cNvPr>
          <p:cNvSpPr txBox="1"/>
          <p:nvPr/>
        </p:nvSpPr>
        <p:spPr>
          <a:xfrm>
            <a:off x="2289402" y="-148530"/>
            <a:ext cx="9836257" cy="81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4. PENDANAAN</a:t>
            </a: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F472D81A-A3B2-4126-8EC2-C7FA33F7D4EE}"/>
              </a:ext>
            </a:extLst>
          </p:cNvPr>
          <p:cNvSpPr txBox="1"/>
          <p:nvPr/>
        </p:nvSpPr>
        <p:spPr>
          <a:xfrm>
            <a:off x="2829656" y="3897398"/>
            <a:ext cx="9004857" cy="69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K/L dan Pemerintah Daerah yang melaksanakan program dan kegiatan pengembangan Kewirausahaan melakukan pemantauan dan evaluasi serta melaporkan kepada Menteri selaku Ketua Pelaksana Komite Pengembangan Kewirausahaan Nasional </a:t>
            </a:r>
            <a:r>
              <a:rPr lang="sv-SE" sz="1200" b="1" dirty="0">
                <a:solidFill>
                  <a:srgbClr val="191919"/>
                </a:solidFill>
                <a:latin typeface="Roboto"/>
              </a:rPr>
              <a:t>melalui Sistem  Informasi Kewirusahaan Nasional</a:t>
            </a:r>
          </a:p>
        </p:txBody>
      </p:sp>
      <p:pic>
        <p:nvPicPr>
          <p:cNvPr id="45" name="Graphic 44" descr="Download with solid fill">
            <a:extLst>
              <a:ext uri="{FF2B5EF4-FFF2-40B4-BE49-F238E27FC236}">
                <a16:creationId xmlns:a16="http://schemas.microsoft.com/office/drawing/2014/main" id="{C0FBC486-0B8F-46BA-B9DF-F69443B06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9523" y="3897398"/>
            <a:ext cx="417095" cy="417095"/>
          </a:xfrm>
          <a:prstGeom prst="rect">
            <a:avLst/>
          </a:prstGeom>
        </p:spPr>
      </p:pic>
      <p:sp>
        <p:nvSpPr>
          <p:cNvPr id="46" name="TextBox 12">
            <a:extLst>
              <a:ext uri="{FF2B5EF4-FFF2-40B4-BE49-F238E27FC236}">
                <a16:creationId xmlns:a16="http://schemas.microsoft.com/office/drawing/2014/main" id="{2D4F8D2C-B8D5-4436-866E-A44F2EDEDF33}"/>
              </a:ext>
            </a:extLst>
          </p:cNvPr>
          <p:cNvSpPr txBox="1"/>
          <p:nvPr/>
        </p:nvSpPr>
        <p:spPr>
          <a:xfrm>
            <a:off x="2829656" y="4772478"/>
            <a:ext cx="9004857" cy="69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Pelaksana menyusun laporan pelaksanaan program dan kegiatan Pengembangan Kewirausahaan Nasional berdasarkan hasil pemantauan dan evaluasi yang dilaksanakan oleh K/L dan Pemerintah Daerah, dengan pertimbangan Pengarah dan disampaikan kepada Presiden secara berkala </a:t>
            </a:r>
            <a:r>
              <a:rPr lang="sv-SE" sz="1200" b="1" dirty="0">
                <a:solidFill>
                  <a:srgbClr val="191919"/>
                </a:solidFill>
                <a:latin typeface="Roboto"/>
              </a:rPr>
              <a:t>2 (dua) kali dalam 1 (satu) tahun </a:t>
            </a:r>
            <a:r>
              <a:rPr lang="sv-SE" sz="1200" dirty="0">
                <a:solidFill>
                  <a:srgbClr val="191919"/>
                </a:solidFill>
                <a:latin typeface="Roboto"/>
              </a:rPr>
              <a:t>pada bulan Juni dan bulan Desember</a:t>
            </a:r>
            <a:endParaRPr lang="sv-SE" sz="1200" b="1" dirty="0">
              <a:solidFill>
                <a:srgbClr val="191919"/>
              </a:solidFill>
              <a:latin typeface="Roboto"/>
            </a:endParaRPr>
          </a:p>
        </p:txBody>
      </p:sp>
      <p:pic>
        <p:nvPicPr>
          <p:cNvPr id="47" name="Graphic 46" descr="Download with solid fill">
            <a:extLst>
              <a:ext uri="{FF2B5EF4-FFF2-40B4-BE49-F238E27FC236}">
                <a16:creationId xmlns:a16="http://schemas.microsoft.com/office/drawing/2014/main" id="{5D361165-7F7A-47C2-8220-4C0A99826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9523" y="4772477"/>
            <a:ext cx="417095" cy="417095"/>
          </a:xfrm>
          <a:prstGeom prst="rect">
            <a:avLst/>
          </a:prstGeom>
        </p:spPr>
      </p:pic>
      <p:sp>
        <p:nvSpPr>
          <p:cNvPr id="48" name="TextBox 12">
            <a:extLst>
              <a:ext uri="{FF2B5EF4-FFF2-40B4-BE49-F238E27FC236}">
                <a16:creationId xmlns:a16="http://schemas.microsoft.com/office/drawing/2014/main" id="{49F1DC5A-697A-40B4-94F4-FD3FB035BB11}"/>
              </a:ext>
            </a:extLst>
          </p:cNvPr>
          <p:cNvSpPr txBox="1"/>
          <p:nvPr/>
        </p:nvSpPr>
        <p:spPr>
          <a:xfrm>
            <a:off x="2829656" y="5699821"/>
            <a:ext cx="9004857" cy="458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sv-SE" sz="1200" dirty="0">
                <a:solidFill>
                  <a:srgbClr val="191919"/>
                </a:solidFill>
                <a:latin typeface="Roboto"/>
              </a:rPr>
              <a:t>Ketentuan lebih lanjut mengenai pelaksanaan pemantauan dan evaluasi serta pelaporan hasil pemantauan dan evaluasi diatur dengan </a:t>
            </a:r>
            <a:r>
              <a:rPr lang="sv-SE" sz="1200" b="1" dirty="0">
                <a:solidFill>
                  <a:srgbClr val="191919"/>
                </a:solidFill>
                <a:latin typeface="Roboto"/>
              </a:rPr>
              <a:t>Peraturan Menteri </a:t>
            </a:r>
            <a:r>
              <a:rPr lang="sv-SE" sz="1200" dirty="0">
                <a:solidFill>
                  <a:srgbClr val="191919"/>
                </a:solidFill>
                <a:latin typeface="Roboto"/>
              </a:rPr>
              <a:t>selaku Ketua Pelaksana Komite Pengembangan Kewirausahaan Nasional</a:t>
            </a:r>
            <a:endParaRPr lang="sv-SE" sz="1200" b="1" dirty="0">
              <a:solidFill>
                <a:srgbClr val="191919"/>
              </a:solidFill>
              <a:latin typeface="Roboto"/>
            </a:endParaRPr>
          </a:p>
        </p:txBody>
      </p:sp>
      <p:pic>
        <p:nvPicPr>
          <p:cNvPr id="49" name="Graphic 48" descr="Download with solid fill">
            <a:extLst>
              <a:ext uri="{FF2B5EF4-FFF2-40B4-BE49-F238E27FC236}">
                <a16:creationId xmlns:a16="http://schemas.microsoft.com/office/drawing/2014/main" id="{05D83374-D37D-476C-9938-C2DEF994C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9523" y="5699821"/>
            <a:ext cx="417095" cy="4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5A0960-4A5D-4EB1-8B50-34D04B1759EA}"/>
              </a:ext>
            </a:extLst>
          </p:cNvPr>
          <p:cNvSpPr/>
          <p:nvPr/>
        </p:nvSpPr>
        <p:spPr>
          <a:xfrm>
            <a:off x="0" y="2571576"/>
            <a:ext cx="12192000" cy="1586429"/>
          </a:xfrm>
          <a:prstGeom prst="rect">
            <a:avLst/>
          </a:prstGeom>
          <a:solidFill>
            <a:srgbClr val="8199A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ID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PENDAMPINGAN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316EF4-8D66-40E7-95B6-A9A1691F3C4C}"/>
              </a:ext>
            </a:extLst>
          </p:cNvPr>
          <p:cNvSpPr txBox="1">
            <a:spLocks/>
          </p:cNvSpPr>
          <p:nvPr/>
        </p:nvSpPr>
        <p:spPr>
          <a:xfrm>
            <a:off x="0" y="3565139"/>
            <a:ext cx="12192000" cy="5341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D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1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16484" y="1048003"/>
            <a:ext cx="4693285" cy="513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6195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120" dirty="0">
                <a:latin typeface="Trebuchet MS"/>
                <a:cs typeface="Trebuchet MS"/>
              </a:rPr>
              <a:t>Pendamping </a:t>
            </a:r>
            <a:r>
              <a:rPr sz="1800" spc="-100" dirty="0">
                <a:latin typeface="Trebuchet MS"/>
                <a:cs typeface="Trebuchet MS"/>
              </a:rPr>
              <a:t>pembangunan memiliki </a:t>
            </a:r>
            <a:r>
              <a:rPr sz="1800" spc="-80" dirty="0">
                <a:latin typeface="Trebuchet MS"/>
                <a:cs typeface="Trebuchet MS"/>
              </a:rPr>
              <a:t>peran  </a:t>
            </a:r>
            <a:r>
              <a:rPr sz="1800" spc="-90" dirty="0">
                <a:latin typeface="Trebuchet MS"/>
                <a:cs typeface="Trebuchet MS"/>
              </a:rPr>
              <a:t>strategis </a:t>
            </a:r>
            <a:r>
              <a:rPr sz="1800" spc="-120" dirty="0">
                <a:latin typeface="Trebuchet MS"/>
                <a:cs typeface="Trebuchet MS"/>
              </a:rPr>
              <a:t>dalam </a:t>
            </a:r>
            <a:r>
              <a:rPr sz="1800" spc="-100" dirty="0">
                <a:latin typeface="Trebuchet MS"/>
                <a:cs typeface="Trebuchet MS"/>
              </a:rPr>
              <a:t>meningkatkan </a:t>
            </a:r>
            <a:r>
              <a:rPr sz="1800" spc="-114" dirty="0">
                <a:latin typeface="Trebuchet MS"/>
                <a:cs typeface="Trebuchet MS"/>
              </a:rPr>
              <a:t>efektivitas  </a:t>
            </a:r>
            <a:r>
              <a:rPr sz="1800" spc="-125" dirty="0">
                <a:latin typeface="Trebuchet MS"/>
                <a:cs typeface="Trebuchet MS"/>
              </a:rPr>
              <a:t>perencanaan,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125" dirty="0">
                <a:latin typeface="Trebuchet MS"/>
                <a:cs typeface="Trebuchet MS"/>
              </a:rPr>
              <a:t>pelaksanaan,</a:t>
            </a:r>
            <a:r>
              <a:rPr sz="1800" spc="-31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serta</a:t>
            </a:r>
            <a:r>
              <a:rPr sz="1800" spc="-335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pencapaian  </a:t>
            </a:r>
            <a:r>
              <a:rPr sz="1800" spc="-114" dirty="0">
                <a:latin typeface="Trebuchet MS"/>
                <a:cs typeface="Trebuchet MS"/>
              </a:rPr>
              <a:t>tujuan </a:t>
            </a:r>
            <a:r>
              <a:rPr sz="1800" spc="-80" dirty="0">
                <a:latin typeface="Trebuchet MS"/>
                <a:cs typeface="Trebuchet MS"/>
              </a:rPr>
              <a:t>dan </a:t>
            </a:r>
            <a:r>
              <a:rPr sz="1800" spc="-85" dirty="0">
                <a:latin typeface="Trebuchet MS"/>
                <a:cs typeface="Trebuchet MS"/>
              </a:rPr>
              <a:t>sasaran </a:t>
            </a:r>
            <a:r>
              <a:rPr sz="1800" spc="-80" dirty="0">
                <a:latin typeface="Trebuchet MS"/>
                <a:cs typeface="Trebuchet MS"/>
              </a:rPr>
              <a:t>program-program  </a:t>
            </a:r>
            <a:r>
              <a:rPr sz="1800" spc="-105" dirty="0">
                <a:latin typeface="Trebuchet MS"/>
                <a:cs typeface="Trebuchet MS"/>
              </a:rPr>
              <a:t>pembangunan</a:t>
            </a:r>
            <a:endParaRPr sz="1800">
              <a:latin typeface="Trebuchet MS"/>
              <a:cs typeface="Trebuchet MS"/>
            </a:endParaRPr>
          </a:p>
          <a:p>
            <a:pPr marL="355600" marR="77470" indent="-342900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25" dirty="0">
                <a:latin typeface="Trebuchet MS"/>
                <a:cs typeface="Trebuchet MS"/>
              </a:rPr>
              <a:t>Di </a:t>
            </a:r>
            <a:r>
              <a:rPr sz="1800" spc="-100" dirty="0">
                <a:latin typeface="Trebuchet MS"/>
                <a:cs typeface="Trebuchet MS"/>
              </a:rPr>
              <a:t>Indonesia, </a:t>
            </a:r>
            <a:r>
              <a:rPr sz="1800" spc="-65" dirty="0">
                <a:latin typeface="Trebuchet MS"/>
                <a:cs typeface="Trebuchet MS"/>
              </a:rPr>
              <a:t>program</a:t>
            </a:r>
            <a:r>
              <a:rPr sz="1800" spc="-25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pendampinganmemiliki  </a:t>
            </a:r>
            <a:r>
              <a:rPr sz="1800" spc="-100" dirty="0">
                <a:latin typeface="Trebuchet MS"/>
                <a:cs typeface="Trebuchet MS"/>
              </a:rPr>
              <a:t>ragam </a:t>
            </a:r>
            <a:r>
              <a:rPr sz="1800" spc="-110" dirty="0">
                <a:latin typeface="Trebuchet MS"/>
                <a:cs typeface="Trebuchet MS"/>
              </a:rPr>
              <a:t>jenis </a:t>
            </a:r>
            <a:r>
              <a:rPr sz="1800" spc="-80" dirty="0">
                <a:latin typeface="Trebuchet MS"/>
                <a:cs typeface="Trebuchet MS"/>
              </a:rPr>
              <a:t>dan </a:t>
            </a:r>
            <a:r>
              <a:rPr sz="1800" spc="-85" dirty="0">
                <a:latin typeface="Trebuchet MS"/>
                <a:cs typeface="Trebuchet MS"/>
              </a:rPr>
              <a:t>bentuk </a:t>
            </a:r>
            <a:r>
              <a:rPr sz="1800" spc="-90" dirty="0">
                <a:latin typeface="Trebuchet MS"/>
                <a:cs typeface="Trebuchet MS"/>
              </a:rPr>
              <a:t>namun </a:t>
            </a:r>
            <a:r>
              <a:rPr sz="1800" spc="-110" dirty="0">
                <a:latin typeface="Trebuchet MS"/>
                <a:cs typeface="Trebuchet MS"/>
              </a:rPr>
              <a:t>sama-sama  </a:t>
            </a:r>
            <a:r>
              <a:rPr sz="1800" b="1" spc="-35" dirty="0">
                <a:latin typeface="Trebuchet MS"/>
                <a:cs typeface="Trebuchet MS"/>
              </a:rPr>
              <a:t>bekerja </a:t>
            </a:r>
            <a:r>
              <a:rPr sz="1800" b="1" spc="15" dirty="0">
                <a:latin typeface="Trebuchet MS"/>
                <a:cs typeface="Trebuchet MS"/>
              </a:rPr>
              <a:t>dalam </a:t>
            </a:r>
            <a:r>
              <a:rPr sz="1800" b="1" spc="-20" dirty="0">
                <a:latin typeface="Trebuchet MS"/>
                <a:cs typeface="Trebuchet MS"/>
              </a:rPr>
              <a:t>kerangka </a:t>
            </a:r>
            <a:r>
              <a:rPr sz="1800" b="1" spc="5" dirty="0">
                <a:latin typeface="Trebuchet MS"/>
                <a:cs typeface="Trebuchet MS"/>
              </a:rPr>
              <a:t>pembangunan  </a:t>
            </a:r>
            <a:r>
              <a:rPr sz="1800" b="1" spc="-5" dirty="0">
                <a:latin typeface="Trebuchet MS"/>
                <a:cs typeface="Trebuchet MS"/>
              </a:rPr>
              <a:t>masyarakat </a:t>
            </a:r>
            <a:r>
              <a:rPr sz="1800" b="1" spc="-45" dirty="0">
                <a:latin typeface="Trebuchet MS"/>
                <a:cs typeface="Trebuchet MS"/>
              </a:rPr>
              <a:t>(</a:t>
            </a:r>
            <a:r>
              <a:rPr sz="1800" b="1" i="1" spc="-45" dirty="0">
                <a:latin typeface="Trebuchet MS"/>
                <a:cs typeface="Trebuchet MS"/>
              </a:rPr>
              <a:t>community</a:t>
            </a:r>
            <a:r>
              <a:rPr sz="1800" b="1" i="1" spc="-204" dirty="0">
                <a:latin typeface="Trebuchet MS"/>
                <a:cs typeface="Trebuchet MS"/>
              </a:rPr>
              <a:t> </a:t>
            </a:r>
            <a:r>
              <a:rPr sz="1800" b="1" i="1" spc="-70" dirty="0">
                <a:latin typeface="Trebuchet MS"/>
                <a:cs typeface="Trebuchet MS"/>
              </a:rPr>
              <a:t>development</a:t>
            </a:r>
            <a:r>
              <a:rPr sz="1800" b="1" spc="-70" dirty="0">
                <a:latin typeface="Trebuchet MS"/>
                <a:cs typeface="Trebuchet MS"/>
              </a:rPr>
              <a:t>)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2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90" dirty="0">
                <a:latin typeface="Trebuchet MS"/>
                <a:cs typeface="Trebuchet MS"/>
              </a:rPr>
              <a:t>Profesi </a:t>
            </a:r>
            <a:r>
              <a:rPr sz="1800" spc="-114" dirty="0">
                <a:latin typeface="Trebuchet MS"/>
                <a:cs typeface="Trebuchet MS"/>
              </a:rPr>
              <a:t>tenaga </a:t>
            </a:r>
            <a:r>
              <a:rPr sz="1800" spc="-105" dirty="0">
                <a:latin typeface="Trebuchet MS"/>
                <a:cs typeface="Trebuchet MS"/>
              </a:rPr>
              <a:t>pendamping pembangunan  </a:t>
            </a:r>
            <a:r>
              <a:rPr sz="1800" spc="-90" dirty="0">
                <a:latin typeface="Trebuchet MS"/>
                <a:cs typeface="Trebuchet MS"/>
              </a:rPr>
              <a:t>memerlukan </a:t>
            </a:r>
            <a:r>
              <a:rPr sz="1800" spc="-85" dirty="0">
                <a:latin typeface="Trebuchet MS"/>
                <a:cs typeface="Trebuchet MS"/>
              </a:rPr>
              <a:t>standar kompetensi </a:t>
            </a:r>
            <a:r>
              <a:rPr sz="1800" spc="-70" dirty="0">
                <a:latin typeface="Trebuchet MS"/>
                <a:cs typeface="Trebuchet MS"/>
              </a:rPr>
              <a:t>untuk  </a:t>
            </a:r>
            <a:r>
              <a:rPr sz="1800" spc="-120" dirty="0">
                <a:latin typeface="Trebuchet MS"/>
                <a:cs typeface="Trebuchet MS"/>
              </a:rPr>
              <a:t>menjaminan </a:t>
            </a:r>
            <a:r>
              <a:rPr sz="1800" spc="-75" dirty="0">
                <a:latin typeface="Trebuchet MS"/>
                <a:cs typeface="Trebuchet MS"/>
              </a:rPr>
              <a:t>mutu </a:t>
            </a:r>
            <a:r>
              <a:rPr sz="1800" spc="-120" dirty="0">
                <a:latin typeface="Trebuchet MS"/>
                <a:cs typeface="Trebuchet MS"/>
              </a:rPr>
              <a:t>dalam </a:t>
            </a:r>
            <a:r>
              <a:rPr sz="1800" spc="-125" dirty="0">
                <a:latin typeface="Trebuchet MS"/>
                <a:cs typeface="Trebuchet MS"/>
              </a:rPr>
              <a:t>menjalankan </a:t>
            </a:r>
            <a:r>
              <a:rPr sz="1800" spc="-75" dirty="0">
                <a:latin typeface="Trebuchet MS"/>
                <a:cs typeface="Trebuchet MS"/>
              </a:rPr>
              <a:t>misi  </a:t>
            </a:r>
            <a:r>
              <a:rPr sz="1800" spc="-105" dirty="0">
                <a:latin typeface="Trebuchet MS"/>
                <a:cs typeface="Trebuchet MS"/>
              </a:rPr>
              <a:t>pendampingan </a:t>
            </a:r>
            <a:r>
              <a:rPr sz="1800" spc="-140" dirty="0">
                <a:latin typeface="Trebuchet MS"/>
                <a:cs typeface="Trebuchet MS"/>
              </a:rPr>
              <a:t>pembangunan.Tanpa</a:t>
            </a:r>
            <a:r>
              <a:rPr sz="1800" spc="-409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kompetensi  yang </a:t>
            </a:r>
            <a:r>
              <a:rPr sz="1800" spc="-135" dirty="0">
                <a:latin typeface="Trebuchet MS"/>
                <a:cs typeface="Trebuchet MS"/>
              </a:rPr>
              <a:t>berstandar, </a:t>
            </a:r>
            <a:r>
              <a:rPr sz="1800" spc="-85" dirty="0">
                <a:latin typeface="Trebuchet MS"/>
                <a:cs typeface="Trebuchet MS"/>
              </a:rPr>
              <a:t>para </a:t>
            </a:r>
            <a:r>
              <a:rPr sz="1800" spc="-100" dirty="0">
                <a:latin typeface="Trebuchet MS"/>
                <a:cs typeface="Trebuchet MS"/>
              </a:rPr>
              <a:t>pendamping </a:t>
            </a:r>
            <a:r>
              <a:rPr sz="1800" spc="-80" dirty="0">
                <a:latin typeface="Trebuchet MS"/>
                <a:cs typeface="Trebuchet MS"/>
              </a:rPr>
              <a:t>berpotensi  </a:t>
            </a:r>
            <a:r>
              <a:rPr sz="1800" spc="-125" dirty="0">
                <a:latin typeface="Trebuchet MS"/>
                <a:cs typeface="Trebuchet MS"/>
              </a:rPr>
              <a:t>menjadi </a:t>
            </a:r>
            <a:r>
              <a:rPr sz="1800" spc="-100" dirty="0">
                <a:latin typeface="Trebuchet MS"/>
                <a:cs typeface="Trebuchet MS"/>
              </a:rPr>
              <a:t>beban masyarakat</a:t>
            </a:r>
            <a:r>
              <a:rPr sz="1800" spc="-360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dampingan.</a:t>
            </a:r>
            <a:endParaRPr sz="1800">
              <a:latin typeface="Trebuchet MS"/>
              <a:cs typeface="Trebuchet MS"/>
            </a:endParaRPr>
          </a:p>
          <a:p>
            <a:pPr marL="355600" marR="31750" indent="-342900">
              <a:lnSpc>
                <a:spcPct val="101099"/>
              </a:lnSpc>
              <a:spcBef>
                <a:spcPts val="105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75" dirty="0">
                <a:latin typeface="Trebuchet MS"/>
                <a:cs typeface="Trebuchet MS"/>
              </a:rPr>
              <a:t>Kompetensi </a:t>
            </a:r>
            <a:r>
              <a:rPr sz="1800" spc="-105" dirty="0">
                <a:latin typeface="Trebuchet MS"/>
                <a:cs typeface="Trebuchet MS"/>
              </a:rPr>
              <a:t>pendamping pembangunan  </a:t>
            </a:r>
            <a:r>
              <a:rPr sz="1800" spc="-100" dirty="0">
                <a:latin typeface="Trebuchet MS"/>
                <a:cs typeface="Trebuchet MS"/>
              </a:rPr>
              <a:t>mencakup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semua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aspek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pekerjaan</a:t>
            </a:r>
            <a:r>
              <a:rPr sz="1800" spc="-28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termasuk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Wingdings"/>
                <a:cs typeface="Wingdings"/>
              </a:rPr>
              <a:t>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04066" y="84582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774180" y="1475232"/>
            <a:ext cx="3759200" cy="4319270"/>
            <a:chOff x="6774180" y="1475232"/>
            <a:chExt cx="3759200" cy="4319270"/>
          </a:xfrm>
        </p:grpSpPr>
        <p:sp>
          <p:nvSpPr>
            <p:cNvPr id="8" name="object 8"/>
            <p:cNvSpPr/>
            <p:nvPr/>
          </p:nvSpPr>
          <p:spPr>
            <a:xfrm>
              <a:off x="6774180" y="2459736"/>
              <a:ext cx="1827530" cy="2125980"/>
            </a:xfrm>
            <a:custGeom>
              <a:avLst/>
              <a:gdLst/>
              <a:ahLst/>
              <a:cxnLst/>
              <a:rect l="l" t="t" r="r" b="b"/>
              <a:pathLst>
                <a:path w="1827529" h="2125979">
                  <a:moveTo>
                    <a:pt x="133350" y="0"/>
                  </a:moveTo>
                  <a:lnTo>
                    <a:pt x="112649" y="50673"/>
                  </a:lnTo>
                  <a:lnTo>
                    <a:pt x="93725" y="101218"/>
                  </a:lnTo>
                  <a:lnTo>
                    <a:pt x="76708" y="151511"/>
                  </a:lnTo>
                  <a:lnTo>
                    <a:pt x="61468" y="201675"/>
                  </a:lnTo>
                  <a:lnTo>
                    <a:pt x="48005" y="251333"/>
                  </a:lnTo>
                  <a:lnTo>
                    <a:pt x="36322" y="300354"/>
                  </a:lnTo>
                  <a:lnTo>
                    <a:pt x="26289" y="348996"/>
                  </a:lnTo>
                  <a:lnTo>
                    <a:pt x="17906" y="396748"/>
                  </a:lnTo>
                  <a:lnTo>
                    <a:pt x="11302" y="443864"/>
                  </a:lnTo>
                  <a:lnTo>
                    <a:pt x="6223" y="489965"/>
                  </a:lnTo>
                  <a:lnTo>
                    <a:pt x="2667" y="535051"/>
                  </a:lnTo>
                  <a:lnTo>
                    <a:pt x="762" y="579119"/>
                  </a:lnTo>
                  <a:lnTo>
                    <a:pt x="0" y="643763"/>
                  </a:lnTo>
                  <a:lnTo>
                    <a:pt x="1143" y="706247"/>
                  </a:lnTo>
                  <a:lnTo>
                    <a:pt x="4064" y="766699"/>
                  </a:lnTo>
                  <a:lnTo>
                    <a:pt x="8763" y="825118"/>
                  </a:lnTo>
                  <a:lnTo>
                    <a:pt x="14986" y="881634"/>
                  </a:lnTo>
                  <a:lnTo>
                    <a:pt x="22860" y="936371"/>
                  </a:lnTo>
                  <a:lnTo>
                    <a:pt x="32130" y="989456"/>
                  </a:lnTo>
                  <a:lnTo>
                    <a:pt x="42799" y="1040891"/>
                  </a:lnTo>
                  <a:lnTo>
                    <a:pt x="54737" y="1090802"/>
                  </a:lnTo>
                  <a:lnTo>
                    <a:pt x="67945" y="1139189"/>
                  </a:lnTo>
                  <a:lnTo>
                    <a:pt x="82296" y="1186307"/>
                  </a:lnTo>
                  <a:lnTo>
                    <a:pt x="97663" y="1232027"/>
                  </a:lnTo>
                  <a:lnTo>
                    <a:pt x="114046" y="1276603"/>
                  </a:lnTo>
                  <a:lnTo>
                    <a:pt x="131445" y="1320038"/>
                  </a:lnTo>
                  <a:lnTo>
                    <a:pt x="149478" y="1362456"/>
                  </a:lnTo>
                  <a:lnTo>
                    <a:pt x="168275" y="1403984"/>
                  </a:lnTo>
                  <a:lnTo>
                    <a:pt x="187833" y="1444625"/>
                  </a:lnTo>
                  <a:lnTo>
                    <a:pt x="207899" y="1484376"/>
                  </a:lnTo>
                  <a:lnTo>
                    <a:pt x="228473" y="1523619"/>
                  </a:lnTo>
                  <a:lnTo>
                    <a:pt x="249427" y="1562100"/>
                  </a:lnTo>
                  <a:lnTo>
                    <a:pt x="270764" y="1600200"/>
                  </a:lnTo>
                  <a:lnTo>
                    <a:pt x="292353" y="1637791"/>
                  </a:lnTo>
                  <a:lnTo>
                    <a:pt x="335915" y="1712087"/>
                  </a:lnTo>
                  <a:lnTo>
                    <a:pt x="379475" y="1785746"/>
                  </a:lnTo>
                  <a:lnTo>
                    <a:pt x="405256" y="1830577"/>
                  </a:lnTo>
                  <a:lnTo>
                    <a:pt x="430149" y="1874520"/>
                  </a:lnTo>
                  <a:lnTo>
                    <a:pt x="454025" y="1917827"/>
                  </a:lnTo>
                  <a:lnTo>
                    <a:pt x="476885" y="1960371"/>
                  </a:lnTo>
                  <a:lnTo>
                    <a:pt x="498728" y="2002408"/>
                  </a:lnTo>
                  <a:lnTo>
                    <a:pt x="519684" y="2043938"/>
                  </a:lnTo>
                  <a:lnTo>
                    <a:pt x="539369" y="2085086"/>
                  </a:lnTo>
                  <a:lnTo>
                    <a:pt x="558038" y="2125980"/>
                  </a:lnTo>
                  <a:lnTo>
                    <a:pt x="1827022" y="1175258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798A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34200" y="1475232"/>
              <a:ext cx="2281555" cy="2108835"/>
            </a:xfrm>
            <a:custGeom>
              <a:avLst/>
              <a:gdLst/>
              <a:ahLst/>
              <a:cxnLst/>
              <a:rect l="l" t="t" r="r" b="b"/>
              <a:pathLst>
                <a:path w="2281554" h="2108835">
                  <a:moveTo>
                    <a:pt x="1619757" y="0"/>
                  </a:moveTo>
                  <a:lnTo>
                    <a:pt x="1565528" y="507"/>
                  </a:lnTo>
                  <a:lnTo>
                    <a:pt x="1510283" y="2666"/>
                  </a:lnTo>
                  <a:lnTo>
                    <a:pt x="1454150" y="6603"/>
                  </a:lnTo>
                  <a:lnTo>
                    <a:pt x="1390396" y="12572"/>
                  </a:lnTo>
                  <a:lnTo>
                    <a:pt x="1328166" y="20192"/>
                  </a:lnTo>
                  <a:lnTo>
                    <a:pt x="1267459" y="29082"/>
                  </a:lnTo>
                  <a:lnTo>
                    <a:pt x="1208277" y="39623"/>
                  </a:lnTo>
                  <a:lnTo>
                    <a:pt x="1150493" y="51434"/>
                  </a:lnTo>
                  <a:lnTo>
                    <a:pt x="1094231" y="64515"/>
                  </a:lnTo>
                  <a:lnTo>
                    <a:pt x="1039495" y="78993"/>
                  </a:lnTo>
                  <a:lnTo>
                    <a:pt x="986154" y="94741"/>
                  </a:lnTo>
                  <a:lnTo>
                    <a:pt x="934211" y="111759"/>
                  </a:lnTo>
                  <a:lnTo>
                    <a:pt x="883666" y="129920"/>
                  </a:lnTo>
                  <a:lnTo>
                    <a:pt x="834517" y="149225"/>
                  </a:lnTo>
                  <a:lnTo>
                    <a:pt x="786765" y="169671"/>
                  </a:lnTo>
                  <a:lnTo>
                    <a:pt x="740409" y="191134"/>
                  </a:lnTo>
                  <a:lnTo>
                    <a:pt x="695325" y="213740"/>
                  </a:lnTo>
                  <a:lnTo>
                    <a:pt x="651636" y="237235"/>
                  </a:lnTo>
                  <a:lnTo>
                    <a:pt x="609346" y="261746"/>
                  </a:lnTo>
                  <a:lnTo>
                    <a:pt x="568325" y="287146"/>
                  </a:lnTo>
                  <a:lnTo>
                    <a:pt x="528574" y="313435"/>
                  </a:lnTo>
                  <a:lnTo>
                    <a:pt x="490093" y="340487"/>
                  </a:lnTo>
                  <a:lnTo>
                    <a:pt x="452881" y="368426"/>
                  </a:lnTo>
                  <a:lnTo>
                    <a:pt x="416941" y="397128"/>
                  </a:lnTo>
                  <a:lnTo>
                    <a:pt x="382143" y="426465"/>
                  </a:lnTo>
                  <a:lnTo>
                    <a:pt x="348742" y="456564"/>
                  </a:lnTo>
                  <a:lnTo>
                    <a:pt x="316356" y="487298"/>
                  </a:lnTo>
                  <a:lnTo>
                    <a:pt x="285369" y="518667"/>
                  </a:lnTo>
                  <a:lnTo>
                    <a:pt x="255397" y="550544"/>
                  </a:lnTo>
                  <a:lnTo>
                    <a:pt x="226695" y="582929"/>
                  </a:lnTo>
                  <a:lnTo>
                    <a:pt x="199008" y="615822"/>
                  </a:lnTo>
                  <a:lnTo>
                    <a:pt x="172593" y="649223"/>
                  </a:lnTo>
                  <a:lnTo>
                    <a:pt x="147193" y="683005"/>
                  </a:lnTo>
                  <a:lnTo>
                    <a:pt x="123063" y="717168"/>
                  </a:lnTo>
                  <a:lnTo>
                    <a:pt x="99822" y="751585"/>
                  </a:lnTo>
                  <a:lnTo>
                    <a:pt x="77850" y="786383"/>
                  </a:lnTo>
                  <a:lnTo>
                    <a:pt x="56769" y="821308"/>
                  </a:lnTo>
                  <a:lnTo>
                    <a:pt x="36829" y="856488"/>
                  </a:lnTo>
                  <a:lnTo>
                    <a:pt x="17906" y="891920"/>
                  </a:lnTo>
                  <a:lnTo>
                    <a:pt x="0" y="927480"/>
                  </a:lnTo>
                  <a:lnTo>
                    <a:pt x="1702561" y="2108834"/>
                  </a:lnTo>
                  <a:lnTo>
                    <a:pt x="2281301" y="141604"/>
                  </a:lnTo>
                  <a:lnTo>
                    <a:pt x="2240026" y="123316"/>
                  </a:lnTo>
                  <a:lnTo>
                    <a:pt x="2197734" y="106298"/>
                  </a:lnTo>
                  <a:lnTo>
                    <a:pt x="2154681" y="90296"/>
                  </a:lnTo>
                  <a:lnTo>
                    <a:pt x="2110613" y="75564"/>
                  </a:lnTo>
                  <a:lnTo>
                    <a:pt x="2065654" y="61848"/>
                  </a:lnTo>
                  <a:lnTo>
                    <a:pt x="2019807" y="49529"/>
                  </a:lnTo>
                  <a:lnTo>
                    <a:pt x="1973072" y="38480"/>
                  </a:lnTo>
                  <a:lnTo>
                    <a:pt x="1925320" y="28701"/>
                  </a:lnTo>
                  <a:lnTo>
                    <a:pt x="1876805" y="20319"/>
                  </a:lnTo>
                  <a:lnTo>
                    <a:pt x="1827149" y="13334"/>
                  </a:lnTo>
                  <a:lnTo>
                    <a:pt x="1776729" y="7746"/>
                  </a:lnTo>
                  <a:lnTo>
                    <a:pt x="1725295" y="3682"/>
                  </a:lnTo>
                  <a:lnTo>
                    <a:pt x="1672971" y="1015"/>
                  </a:lnTo>
                  <a:lnTo>
                    <a:pt x="1619757" y="0"/>
                  </a:lnTo>
                  <a:close/>
                </a:path>
              </a:pathLst>
            </a:custGeom>
            <a:solidFill>
              <a:srgbClr val="84AC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697468" y="1645920"/>
              <a:ext cx="1481455" cy="1958339"/>
            </a:xfrm>
            <a:custGeom>
              <a:avLst/>
              <a:gdLst/>
              <a:ahLst/>
              <a:cxnLst/>
              <a:rect l="l" t="t" r="r" b="b"/>
              <a:pathLst>
                <a:path w="1481454" h="1958339">
                  <a:moveTo>
                    <a:pt x="574166" y="0"/>
                  </a:moveTo>
                  <a:lnTo>
                    <a:pt x="0" y="1958339"/>
                  </a:lnTo>
                  <a:lnTo>
                    <a:pt x="1481201" y="1958339"/>
                  </a:lnTo>
                  <a:lnTo>
                    <a:pt x="1468754" y="1927987"/>
                  </a:lnTo>
                  <a:lnTo>
                    <a:pt x="1459229" y="1897506"/>
                  </a:lnTo>
                  <a:lnTo>
                    <a:pt x="1447418" y="1833244"/>
                  </a:lnTo>
                  <a:lnTo>
                    <a:pt x="1443101" y="1759330"/>
                  </a:lnTo>
                  <a:lnTo>
                    <a:pt x="1442974" y="1716785"/>
                  </a:lnTo>
                  <a:lnTo>
                    <a:pt x="1443735" y="1669668"/>
                  </a:lnTo>
                  <a:lnTo>
                    <a:pt x="1448180" y="1492122"/>
                  </a:lnTo>
                  <a:lnTo>
                    <a:pt x="1449324" y="1418463"/>
                  </a:lnTo>
                  <a:lnTo>
                    <a:pt x="1449831" y="1336166"/>
                  </a:lnTo>
                  <a:lnTo>
                    <a:pt x="1447037" y="1266443"/>
                  </a:lnTo>
                  <a:lnTo>
                    <a:pt x="1438782" y="1192529"/>
                  </a:lnTo>
                  <a:lnTo>
                    <a:pt x="1432432" y="1154302"/>
                  </a:lnTo>
                  <a:lnTo>
                    <a:pt x="1424812" y="1115187"/>
                  </a:lnTo>
                  <a:lnTo>
                    <a:pt x="1415668" y="1075435"/>
                  </a:lnTo>
                  <a:lnTo>
                    <a:pt x="1405254" y="1034922"/>
                  </a:lnTo>
                  <a:lnTo>
                    <a:pt x="1393316" y="993901"/>
                  </a:lnTo>
                  <a:lnTo>
                    <a:pt x="1379981" y="952500"/>
                  </a:lnTo>
                  <a:lnTo>
                    <a:pt x="1365250" y="910589"/>
                  </a:lnTo>
                  <a:lnTo>
                    <a:pt x="1349121" y="868426"/>
                  </a:lnTo>
                  <a:lnTo>
                    <a:pt x="1331467" y="826007"/>
                  </a:lnTo>
                  <a:lnTo>
                    <a:pt x="1312545" y="783463"/>
                  </a:lnTo>
                  <a:lnTo>
                    <a:pt x="1291971" y="740917"/>
                  </a:lnTo>
                  <a:lnTo>
                    <a:pt x="1270127" y="698245"/>
                  </a:lnTo>
                  <a:lnTo>
                    <a:pt x="1246758" y="655827"/>
                  </a:lnTo>
                  <a:lnTo>
                    <a:pt x="1221866" y="613409"/>
                  </a:lnTo>
                  <a:lnTo>
                    <a:pt x="1195704" y="571372"/>
                  </a:lnTo>
                  <a:lnTo>
                    <a:pt x="1167891" y="529716"/>
                  </a:lnTo>
                  <a:lnTo>
                    <a:pt x="1138681" y="488441"/>
                  </a:lnTo>
                  <a:lnTo>
                    <a:pt x="1108075" y="447547"/>
                  </a:lnTo>
                  <a:lnTo>
                    <a:pt x="1075943" y="407415"/>
                  </a:lnTo>
                  <a:lnTo>
                    <a:pt x="1042288" y="367791"/>
                  </a:lnTo>
                  <a:lnTo>
                    <a:pt x="1007236" y="329056"/>
                  </a:lnTo>
                  <a:lnTo>
                    <a:pt x="970660" y="291083"/>
                  </a:lnTo>
                  <a:lnTo>
                    <a:pt x="932560" y="254000"/>
                  </a:lnTo>
                  <a:lnTo>
                    <a:pt x="893063" y="217931"/>
                  </a:lnTo>
                  <a:lnTo>
                    <a:pt x="852042" y="182879"/>
                  </a:lnTo>
                  <a:lnTo>
                    <a:pt x="809498" y="149097"/>
                  </a:lnTo>
                  <a:lnTo>
                    <a:pt x="765428" y="116458"/>
                  </a:lnTo>
                  <a:lnTo>
                    <a:pt x="719835" y="85216"/>
                  </a:lnTo>
                  <a:lnTo>
                    <a:pt x="672846" y="55244"/>
                  </a:lnTo>
                  <a:lnTo>
                    <a:pt x="624204" y="26796"/>
                  </a:lnTo>
                  <a:lnTo>
                    <a:pt x="574166" y="0"/>
                  </a:lnTo>
                  <a:close/>
                </a:path>
              </a:pathLst>
            </a:custGeom>
            <a:solidFill>
              <a:srgbClr val="75B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97468" y="3666744"/>
              <a:ext cx="1835785" cy="1752600"/>
            </a:xfrm>
            <a:custGeom>
              <a:avLst/>
              <a:gdLst/>
              <a:ahLst/>
              <a:cxnLst/>
              <a:rect l="l" t="t" r="r" b="b"/>
              <a:pathLst>
                <a:path w="1835784" h="1752600">
                  <a:moveTo>
                    <a:pt x="1514475" y="0"/>
                  </a:moveTo>
                  <a:lnTo>
                    <a:pt x="0" y="0"/>
                  </a:lnTo>
                  <a:lnTo>
                    <a:pt x="569213" y="1710054"/>
                  </a:lnTo>
                  <a:lnTo>
                    <a:pt x="612012" y="1698116"/>
                  </a:lnTo>
                  <a:lnTo>
                    <a:pt x="656843" y="1691639"/>
                  </a:lnTo>
                  <a:lnTo>
                    <a:pt x="703452" y="1689734"/>
                  </a:lnTo>
                  <a:lnTo>
                    <a:pt x="751458" y="1691766"/>
                  </a:lnTo>
                  <a:lnTo>
                    <a:pt x="800353" y="1696719"/>
                  </a:lnTo>
                  <a:lnTo>
                    <a:pt x="850010" y="1704085"/>
                  </a:lnTo>
                  <a:lnTo>
                    <a:pt x="899922" y="1712848"/>
                  </a:lnTo>
                  <a:lnTo>
                    <a:pt x="999235" y="1731517"/>
                  </a:lnTo>
                  <a:lnTo>
                    <a:pt x="1047876" y="1740027"/>
                  </a:lnTo>
                  <a:lnTo>
                    <a:pt x="1095502" y="1746757"/>
                  </a:lnTo>
                  <a:lnTo>
                    <a:pt x="1141729" y="1751075"/>
                  </a:lnTo>
                  <a:lnTo>
                    <a:pt x="1186052" y="1752091"/>
                  </a:lnTo>
                  <a:lnTo>
                    <a:pt x="1228216" y="1749043"/>
                  </a:lnTo>
                  <a:lnTo>
                    <a:pt x="1267967" y="1741169"/>
                  </a:lnTo>
                  <a:lnTo>
                    <a:pt x="1304798" y="1727580"/>
                  </a:lnTo>
                  <a:lnTo>
                    <a:pt x="1338452" y="1707641"/>
                  </a:lnTo>
                  <a:lnTo>
                    <a:pt x="1464182" y="1556384"/>
                  </a:lnTo>
                  <a:lnTo>
                    <a:pt x="1503299" y="1402460"/>
                  </a:lnTo>
                  <a:lnTo>
                    <a:pt x="1496822" y="1282953"/>
                  </a:lnTo>
                  <a:lnTo>
                    <a:pt x="1485518" y="1234820"/>
                  </a:lnTo>
                  <a:lnTo>
                    <a:pt x="1563242" y="1151254"/>
                  </a:lnTo>
                  <a:lnTo>
                    <a:pt x="1572132" y="1070863"/>
                  </a:lnTo>
                  <a:lnTo>
                    <a:pt x="1549653" y="1010284"/>
                  </a:lnTo>
                  <a:lnTo>
                    <a:pt x="1533778" y="986408"/>
                  </a:lnTo>
                  <a:lnTo>
                    <a:pt x="1592960" y="941450"/>
                  </a:lnTo>
                  <a:lnTo>
                    <a:pt x="1618741" y="907160"/>
                  </a:lnTo>
                  <a:lnTo>
                    <a:pt x="1616455" y="866012"/>
                  </a:lnTo>
                  <a:lnTo>
                    <a:pt x="1591563" y="800861"/>
                  </a:lnTo>
                  <a:lnTo>
                    <a:pt x="1576831" y="756792"/>
                  </a:lnTo>
                  <a:lnTo>
                    <a:pt x="1570735" y="720597"/>
                  </a:lnTo>
                  <a:lnTo>
                    <a:pt x="1574800" y="690244"/>
                  </a:lnTo>
                  <a:lnTo>
                    <a:pt x="1590548" y="663701"/>
                  </a:lnTo>
                  <a:lnTo>
                    <a:pt x="1619757" y="639317"/>
                  </a:lnTo>
                  <a:lnTo>
                    <a:pt x="1663700" y="614933"/>
                  </a:lnTo>
                  <a:lnTo>
                    <a:pt x="1724278" y="588517"/>
                  </a:lnTo>
                  <a:lnTo>
                    <a:pt x="1761235" y="572896"/>
                  </a:lnTo>
                  <a:lnTo>
                    <a:pt x="1791207" y="556640"/>
                  </a:lnTo>
                  <a:lnTo>
                    <a:pt x="1813813" y="538860"/>
                  </a:lnTo>
                  <a:lnTo>
                    <a:pt x="1828800" y="518667"/>
                  </a:lnTo>
                  <a:lnTo>
                    <a:pt x="1835784" y="495045"/>
                  </a:lnTo>
                  <a:lnTo>
                    <a:pt x="1834641" y="467359"/>
                  </a:lnTo>
                  <a:lnTo>
                    <a:pt x="1806321" y="395604"/>
                  </a:lnTo>
                  <a:lnTo>
                    <a:pt x="1778507" y="349757"/>
                  </a:lnTo>
                  <a:lnTo>
                    <a:pt x="1741297" y="296036"/>
                  </a:lnTo>
                  <a:lnTo>
                    <a:pt x="1694433" y="233679"/>
                  </a:lnTo>
                  <a:lnTo>
                    <a:pt x="1637410" y="161670"/>
                  </a:lnTo>
                  <a:lnTo>
                    <a:pt x="1598929" y="114934"/>
                  </a:lnTo>
                  <a:lnTo>
                    <a:pt x="1566036" y="72643"/>
                  </a:lnTo>
                  <a:lnTo>
                    <a:pt x="1538097" y="34416"/>
                  </a:lnTo>
                  <a:lnTo>
                    <a:pt x="1514475" y="0"/>
                  </a:lnTo>
                  <a:close/>
                </a:path>
              </a:pathLst>
            </a:custGeom>
            <a:solidFill>
              <a:srgbClr val="56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21296" y="3685032"/>
              <a:ext cx="1889760" cy="2109470"/>
            </a:xfrm>
            <a:custGeom>
              <a:avLst/>
              <a:gdLst/>
              <a:ahLst/>
              <a:cxnLst/>
              <a:rect l="l" t="t" r="r" b="b"/>
              <a:pathLst>
                <a:path w="1889759" h="2109470">
                  <a:moveTo>
                    <a:pt x="1318513" y="0"/>
                  </a:moveTo>
                  <a:lnTo>
                    <a:pt x="38607" y="957961"/>
                  </a:lnTo>
                  <a:lnTo>
                    <a:pt x="56642" y="1004951"/>
                  </a:lnTo>
                  <a:lnTo>
                    <a:pt x="73278" y="1051687"/>
                  </a:lnTo>
                  <a:lnTo>
                    <a:pt x="88264" y="1098423"/>
                  </a:lnTo>
                  <a:lnTo>
                    <a:pt x="101726" y="1145413"/>
                  </a:lnTo>
                  <a:lnTo>
                    <a:pt x="113537" y="1192657"/>
                  </a:lnTo>
                  <a:lnTo>
                    <a:pt x="123825" y="1240282"/>
                  </a:lnTo>
                  <a:lnTo>
                    <a:pt x="132333" y="1288542"/>
                  </a:lnTo>
                  <a:lnTo>
                    <a:pt x="139064" y="1337437"/>
                  </a:lnTo>
                  <a:lnTo>
                    <a:pt x="144018" y="1387221"/>
                  </a:lnTo>
                  <a:lnTo>
                    <a:pt x="147065" y="1438148"/>
                  </a:lnTo>
                  <a:lnTo>
                    <a:pt x="128143" y="1673225"/>
                  </a:lnTo>
                  <a:lnTo>
                    <a:pt x="77088" y="1889379"/>
                  </a:lnTo>
                  <a:lnTo>
                    <a:pt x="24383" y="2047582"/>
                  </a:lnTo>
                  <a:lnTo>
                    <a:pt x="0" y="2108962"/>
                  </a:lnTo>
                  <a:lnTo>
                    <a:pt x="1713737" y="2108962"/>
                  </a:lnTo>
                  <a:lnTo>
                    <a:pt x="1722501" y="2040267"/>
                  </a:lnTo>
                  <a:lnTo>
                    <a:pt x="1734438" y="1978736"/>
                  </a:lnTo>
                  <a:lnTo>
                    <a:pt x="1749171" y="1923986"/>
                  </a:lnTo>
                  <a:lnTo>
                    <a:pt x="1766697" y="1875663"/>
                  </a:lnTo>
                  <a:lnTo>
                    <a:pt x="1786762" y="1833499"/>
                  </a:lnTo>
                  <a:lnTo>
                    <a:pt x="1809369" y="1796923"/>
                  </a:lnTo>
                  <a:lnTo>
                    <a:pt x="1834133" y="1765808"/>
                  </a:lnTo>
                  <a:lnTo>
                    <a:pt x="1889759" y="1718056"/>
                  </a:lnTo>
                  <a:lnTo>
                    <a:pt x="1318513" y="0"/>
                  </a:lnTo>
                  <a:close/>
                </a:path>
              </a:pathLst>
            </a:custGeom>
            <a:solidFill>
              <a:srgbClr val="349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575931" y="2069338"/>
            <a:ext cx="8839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75" dirty="0">
                <a:latin typeface="Trebuchet MS"/>
                <a:cs typeface="Trebuchet MS"/>
              </a:rPr>
              <a:t>Task</a:t>
            </a:r>
            <a:r>
              <a:rPr sz="1800" b="1" i="1" spc="-365" dirty="0">
                <a:latin typeface="Trebuchet MS"/>
                <a:cs typeface="Trebuchet MS"/>
              </a:rPr>
              <a:t> </a:t>
            </a:r>
            <a:r>
              <a:rPr sz="1800" b="1" i="1" spc="-90" dirty="0">
                <a:latin typeface="Trebuchet MS"/>
                <a:cs typeface="Trebuchet MS"/>
              </a:rPr>
              <a:t>skill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70695" y="2559177"/>
            <a:ext cx="11868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i="1" spc="-175" dirty="0">
                <a:latin typeface="Trebuchet MS"/>
                <a:cs typeface="Trebuchet MS"/>
              </a:rPr>
              <a:t>Task  </a:t>
            </a:r>
            <a:r>
              <a:rPr sz="1800" i="1" spc="-165" dirty="0">
                <a:latin typeface="Trebuchet MS"/>
                <a:cs typeface="Trebuchet MS"/>
              </a:rPr>
              <a:t>m</a:t>
            </a:r>
            <a:r>
              <a:rPr sz="1800" i="1" spc="-110" dirty="0">
                <a:latin typeface="Trebuchet MS"/>
                <a:cs typeface="Trebuchet MS"/>
              </a:rPr>
              <a:t>a</a:t>
            </a:r>
            <a:r>
              <a:rPr sz="1800" i="1" spc="-135" dirty="0">
                <a:latin typeface="Trebuchet MS"/>
                <a:cs typeface="Trebuchet MS"/>
              </a:rPr>
              <a:t>n</a:t>
            </a:r>
            <a:r>
              <a:rPr sz="1800" i="1" spc="-130" dirty="0">
                <a:latin typeface="Trebuchet MS"/>
                <a:cs typeface="Trebuchet MS"/>
              </a:rPr>
              <a:t>a</a:t>
            </a:r>
            <a:r>
              <a:rPr sz="1800" i="1" spc="-165" dirty="0">
                <a:latin typeface="Trebuchet MS"/>
                <a:cs typeface="Trebuchet MS"/>
              </a:rPr>
              <a:t>g</a:t>
            </a:r>
            <a:r>
              <a:rPr sz="1800" i="1" spc="-155" dirty="0">
                <a:latin typeface="Trebuchet MS"/>
                <a:cs typeface="Trebuchet MS"/>
              </a:rPr>
              <a:t>e</a:t>
            </a:r>
            <a:r>
              <a:rPr sz="1800" i="1" spc="-150" dirty="0">
                <a:latin typeface="Trebuchet MS"/>
                <a:cs typeface="Trebuchet MS"/>
              </a:rPr>
              <a:t>m</a:t>
            </a:r>
            <a:r>
              <a:rPr sz="1800" i="1" spc="-155" dirty="0">
                <a:latin typeface="Trebuchet MS"/>
                <a:cs typeface="Trebuchet MS"/>
              </a:rPr>
              <a:t>e</a:t>
            </a:r>
            <a:r>
              <a:rPr sz="1800" i="1" spc="-160" dirty="0">
                <a:latin typeface="Trebuchet MS"/>
                <a:cs typeface="Trebuchet MS"/>
              </a:rPr>
              <a:t>n</a:t>
            </a:r>
            <a:r>
              <a:rPr sz="1800" i="1" dirty="0">
                <a:latin typeface="Trebuchet MS"/>
                <a:cs typeface="Trebuchet MS"/>
              </a:rPr>
              <a:t>t  </a:t>
            </a:r>
            <a:r>
              <a:rPr sz="1800" i="1" spc="-145" dirty="0">
                <a:latin typeface="Trebuchet MS"/>
                <a:cs typeface="Trebuchet MS"/>
              </a:rPr>
              <a:t>skill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05976" y="3991736"/>
            <a:ext cx="9753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800" i="1" spc="-165" dirty="0">
                <a:latin typeface="Trebuchet MS"/>
                <a:cs typeface="Trebuchet MS"/>
              </a:rPr>
              <a:t>C</a:t>
            </a:r>
            <a:r>
              <a:rPr sz="1800" i="1" spc="-175" dirty="0">
                <a:latin typeface="Trebuchet MS"/>
                <a:cs typeface="Trebuchet MS"/>
              </a:rPr>
              <a:t>o</a:t>
            </a:r>
            <a:r>
              <a:rPr sz="1800" i="1" spc="-170" dirty="0">
                <a:latin typeface="Trebuchet MS"/>
                <a:cs typeface="Trebuchet MS"/>
              </a:rPr>
              <a:t>n</a:t>
            </a:r>
            <a:r>
              <a:rPr sz="1800" i="1" spc="-135" dirty="0">
                <a:latin typeface="Trebuchet MS"/>
                <a:cs typeface="Trebuchet MS"/>
              </a:rPr>
              <a:t>ti</a:t>
            </a:r>
            <a:r>
              <a:rPr sz="1800" i="1" spc="-260" dirty="0">
                <a:latin typeface="Trebuchet MS"/>
                <a:cs typeface="Trebuchet MS"/>
              </a:rPr>
              <a:t>g</a:t>
            </a:r>
            <a:r>
              <a:rPr sz="1800" i="1" spc="-155" dirty="0">
                <a:latin typeface="Trebuchet MS"/>
                <a:cs typeface="Trebuchet MS"/>
              </a:rPr>
              <a:t>e</a:t>
            </a:r>
            <a:r>
              <a:rPr sz="1800" i="1" spc="-160" dirty="0">
                <a:latin typeface="Trebuchet MS"/>
                <a:cs typeface="Trebuchet MS"/>
              </a:rPr>
              <a:t>n</a:t>
            </a:r>
            <a:r>
              <a:rPr sz="1800" i="1" spc="-95" dirty="0">
                <a:latin typeface="Trebuchet MS"/>
                <a:cs typeface="Trebuchet MS"/>
              </a:rPr>
              <a:t>c</a:t>
            </a:r>
            <a:r>
              <a:rPr sz="1800" i="1" dirty="0">
                <a:latin typeface="Trebuchet MS"/>
                <a:cs typeface="Trebuchet MS"/>
              </a:rPr>
              <a:t>y  </a:t>
            </a:r>
            <a:r>
              <a:rPr sz="1800" i="1" spc="-145" dirty="0">
                <a:latin typeface="Trebuchet MS"/>
                <a:cs typeface="Trebuchet MS"/>
              </a:rPr>
              <a:t>skill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95438" y="4659248"/>
            <a:ext cx="11747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255" algn="ctr">
              <a:lnSpc>
                <a:spcPct val="100000"/>
              </a:lnSpc>
              <a:spcBef>
                <a:spcPts val="100"/>
              </a:spcBef>
            </a:pPr>
            <a:r>
              <a:rPr sz="1800" i="1" spc="-225" dirty="0">
                <a:latin typeface="Trebuchet MS"/>
                <a:cs typeface="Trebuchet MS"/>
              </a:rPr>
              <a:t>Job/role  </a:t>
            </a:r>
            <a:r>
              <a:rPr sz="1800" i="1" spc="-140" dirty="0">
                <a:latin typeface="Trebuchet MS"/>
                <a:cs typeface="Trebuchet MS"/>
              </a:rPr>
              <a:t>m</a:t>
            </a:r>
            <a:r>
              <a:rPr sz="1800" i="1" spc="-145" dirty="0">
                <a:latin typeface="Trebuchet MS"/>
                <a:cs typeface="Trebuchet MS"/>
              </a:rPr>
              <a:t>ana</a:t>
            </a:r>
            <a:r>
              <a:rPr sz="1800" i="1" spc="-150" dirty="0">
                <a:latin typeface="Trebuchet MS"/>
                <a:cs typeface="Trebuchet MS"/>
              </a:rPr>
              <a:t>g</a:t>
            </a:r>
            <a:r>
              <a:rPr sz="1800" i="1" spc="-175" dirty="0">
                <a:latin typeface="Trebuchet MS"/>
                <a:cs typeface="Trebuchet MS"/>
              </a:rPr>
              <a:t>e</a:t>
            </a:r>
            <a:r>
              <a:rPr sz="1800" i="1" spc="-215" dirty="0">
                <a:latin typeface="Trebuchet MS"/>
                <a:cs typeface="Trebuchet MS"/>
              </a:rPr>
              <a:t>m</a:t>
            </a:r>
            <a:r>
              <a:rPr sz="1800" i="1" spc="-130" dirty="0">
                <a:latin typeface="Trebuchet MS"/>
                <a:cs typeface="Trebuchet MS"/>
              </a:rPr>
              <a:t>e</a:t>
            </a:r>
            <a:r>
              <a:rPr sz="1800" i="1" spc="-170" dirty="0">
                <a:latin typeface="Trebuchet MS"/>
                <a:cs typeface="Trebuchet MS"/>
              </a:rPr>
              <a:t>n</a:t>
            </a:r>
            <a:r>
              <a:rPr sz="1800" i="1" dirty="0">
                <a:latin typeface="Trebuchet MS"/>
                <a:cs typeface="Trebuchet MS"/>
              </a:rPr>
              <a:t>t  </a:t>
            </a:r>
            <a:r>
              <a:rPr sz="1800" i="1" spc="-145" dirty="0">
                <a:latin typeface="Trebuchet MS"/>
                <a:cs typeface="Trebuchet MS"/>
              </a:rPr>
              <a:t>skill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89393" y="3469970"/>
            <a:ext cx="10972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95" dirty="0">
                <a:latin typeface="Trebuchet MS"/>
                <a:cs typeface="Trebuchet MS"/>
              </a:rPr>
              <a:t>Transfer</a:t>
            </a:r>
            <a:r>
              <a:rPr sz="1800" i="1" spc="-320" dirty="0">
                <a:latin typeface="Trebuchet MS"/>
                <a:cs typeface="Trebuchet MS"/>
              </a:rPr>
              <a:t> </a:t>
            </a:r>
            <a:r>
              <a:rPr sz="1800" i="1" spc="-140" dirty="0">
                <a:latin typeface="Trebuchet MS"/>
                <a:cs typeface="Trebuchet MS"/>
              </a:rPr>
              <a:t>Skill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89595" y="921765"/>
            <a:ext cx="23609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5"/>
              </a:spcBef>
            </a:pPr>
            <a:r>
              <a:rPr sz="1400" spc="-65" dirty="0">
                <a:latin typeface="Trebuchet MS"/>
                <a:cs typeface="Trebuchet MS"/>
              </a:rPr>
              <a:t>1.</a:t>
            </a:r>
            <a:r>
              <a:rPr sz="1400" spc="-24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Keterampilan</a:t>
            </a:r>
            <a:r>
              <a:rPr sz="1400" spc="-14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melakukan</a:t>
            </a:r>
            <a:r>
              <a:rPr sz="1400" spc="-20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tugas  </a:t>
            </a:r>
            <a:r>
              <a:rPr sz="1400" spc="-90" dirty="0">
                <a:latin typeface="Trebuchet MS"/>
                <a:cs typeface="Trebuchet MS"/>
              </a:rPr>
              <a:t>pekerjaan </a:t>
            </a:r>
            <a:r>
              <a:rPr sz="1400" spc="-75" dirty="0">
                <a:latin typeface="Trebuchet MS"/>
                <a:cs typeface="Trebuchet MS"/>
              </a:rPr>
              <a:t>yang</a:t>
            </a:r>
            <a:r>
              <a:rPr sz="1400" spc="-2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berbeda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84332" y="1863598"/>
            <a:ext cx="1246505" cy="1306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5"/>
              </a:spcBef>
            </a:pPr>
            <a:r>
              <a:rPr sz="1400" spc="-65" dirty="0">
                <a:latin typeface="Trebuchet MS"/>
                <a:cs typeface="Trebuchet MS"/>
              </a:rPr>
              <a:t>2. </a:t>
            </a:r>
            <a:r>
              <a:rPr sz="1400" spc="-60" dirty="0">
                <a:latin typeface="Trebuchet MS"/>
                <a:cs typeface="Trebuchet MS"/>
              </a:rPr>
              <a:t>Mengelola  </a:t>
            </a:r>
            <a:r>
              <a:rPr sz="1400" spc="-90" dirty="0">
                <a:latin typeface="Trebuchet MS"/>
                <a:cs typeface="Trebuchet MS"/>
              </a:rPr>
              <a:t>berbagai </a:t>
            </a:r>
            <a:r>
              <a:rPr sz="1400" spc="-70" dirty="0">
                <a:latin typeface="Trebuchet MS"/>
                <a:cs typeface="Trebuchet MS"/>
              </a:rPr>
              <a:t>tugas  dan </a:t>
            </a:r>
            <a:r>
              <a:rPr sz="1400" spc="-90" dirty="0">
                <a:latin typeface="Trebuchet MS"/>
                <a:cs typeface="Trebuchet MS"/>
              </a:rPr>
              <a:t>kegiatan  dalam</a:t>
            </a:r>
            <a:r>
              <a:rPr sz="1400" spc="-229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konteks  </a:t>
            </a:r>
            <a:r>
              <a:rPr sz="1400" spc="-90" dirty="0">
                <a:latin typeface="Trebuchet MS"/>
                <a:cs typeface="Trebuchet MS"/>
              </a:rPr>
              <a:t>p</a:t>
            </a:r>
            <a:r>
              <a:rPr sz="1400" spc="-85" dirty="0">
                <a:latin typeface="Trebuchet MS"/>
                <a:cs typeface="Trebuchet MS"/>
              </a:rPr>
              <a:t>en</a:t>
            </a:r>
            <a:r>
              <a:rPr sz="1400" spc="-110" dirty="0">
                <a:latin typeface="Trebuchet MS"/>
                <a:cs typeface="Trebuchet MS"/>
              </a:rPr>
              <a:t>d</a:t>
            </a:r>
            <a:r>
              <a:rPr sz="1400" spc="-114" dirty="0">
                <a:latin typeface="Trebuchet MS"/>
                <a:cs typeface="Trebuchet MS"/>
              </a:rPr>
              <a:t>a</a:t>
            </a:r>
            <a:r>
              <a:rPr sz="1400" spc="-110" dirty="0">
                <a:latin typeface="Trebuchet MS"/>
                <a:cs typeface="Trebuchet MS"/>
              </a:rPr>
              <a:t>mp</a:t>
            </a:r>
            <a:r>
              <a:rPr sz="1400" spc="-45" dirty="0">
                <a:latin typeface="Trebuchet MS"/>
                <a:cs typeface="Trebuchet MS"/>
              </a:rPr>
              <a:t>i</a:t>
            </a:r>
            <a:r>
              <a:rPr sz="1400" spc="-60" dirty="0">
                <a:latin typeface="Trebuchet MS"/>
                <a:cs typeface="Trebuchet MS"/>
              </a:rPr>
              <a:t>n</a:t>
            </a:r>
            <a:r>
              <a:rPr sz="1400" spc="-85" dirty="0">
                <a:latin typeface="Trebuchet MS"/>
                <a:cs typeface="Trebuchet MS"/>
              </a:rPr>
              <a:t>g</a:t>
            </a:r>
            <a:r>
              <a:rPr sz="1400" spc="-90" dirty="0">
                <a:latin typeface="Trebuchet MS"/>
                <a:cs typeface="Trebuchet MS"/>
              </a:rPr>
              <a:t>a</a:t>
            </a:r>
            <a:r>
              <a:rPr sz="1400" dirty="0">
                <a:latin typeface="Trebuchet MS"/>
                <a:cs typeface="Trebuchet MS"/>
              </a:rPr>
              <a:t>n  </a:t>
            </a:r>
            <a:r>
              <a:rPr sz="1400" spc="-75" dirty="0">
                <a:latin typeface="Trebuchet MS"/>
                <a:cs typeface="Trebuchet MS"/>
              </a:rPr>
              <a:t>yang</a:t>
            </a:r>
            <a:r>
              <a:rPr sz="1400" spc="-19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berbeda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95280" y="4262373"/>
            <a:ext cx="1249680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latin typeface="Trebuchet MS"/>
                <a:cs typeface="Trebuchet MS"/>
              </a:rPr>
              <a:t>3. </a:t>
            </a:r>
            <a:r>
              <a:rPr sz="1400" spc="-35" dirty="0">
                <a:latin typeface="Trebuchet MS"/>
                <a:cs typeface="Trebuchet MS"/>
              </a:rPr>
              <a:t>Merespon  </a:t>
            </a:r>
            <a:r>
              <a:rPr sz="1400" spc="-90" dirty="0">
                <a:latin typeface="Trebuchet MS"/>
                <a:cs typeface="Trebuchet MS"/>
              </a:rPr>
              <a:t>masalah </a:t>
            </a:r>
            <a:r>
              <a:rPr sz="1400" dirty="0">
                <a:latin typeface="Trebuchet MS"/>
                <a:cs typeface="Trebuchet MS"/>
              </a:rPr>
              <a:t>&amp;  </a:t>
            </a:r>
            <a:r>
              <a:rPr sz="1400" spc="-100" dirty="0">
                <a:latin typeface="Trebuchet MS"/>
                <a:cs typeface="Trebuchet MS"/>
              </a:rPr>
              <a:t>kejadian </a:t>
            </a:r>
            <a:r>
              <a:rPr sz="1400" spc="-75" dirty="0">
                <a:latin typeface="Trebuchet MS"/>
                <a:cs typeface="Trebuchet MS"/>
              </a:rPr>
              <a:t>yang  tidak terduga  </a:t>
            </a:r>
            <a:r>
              <a:rPr sz="1400" spc="-90" dirty="0">
                <a:latin typeface="Trebuchet MS"/>
                <a:cs typeface="Trebuchet MS"/>
              </a:rPr>
              <a:t>dalam  p</a:t>
            </a:r>
            <a:r>
              <a:rPr sz="1400" spc="-85" dirty="0">
                <a:latin typeface="Trebuchet MS"/>
                <a:cs typeface="Trebuchet MS"/>
              </a:rPr>
              <a:t>en</a:t>
            </a:r>
            <a:r>
              <a:rPr sz="1400" spc="-90" dirty="0">
                <a:latin typeface="Trebuchet MS"/>
                <a:cs typeface="Trebuchet MS"/>
              </a:rPr>
              <a:t>d</a:t>
            </a:r>
            <a:r>
              <a:rPr sz="1400" spc="-95" dirty="0">
                <a:latin typeface="Trebuchet MS"/>
                <a:cs typeface="Trebuchet MS"/>
              </a:rPr>
              <a:t>a</a:t>
            </a:r>
            <a:r>
              <a:rPr sz="1400" spc="-90" dirty="0">
                <a:latin typeface="Trebuchet MS"/>
                <a:cs typeface="Trebuchet MS"/>
              </a:rPr>
              <a:t>mpi</a:t>
            </a:r>
            <a:r>
              <a:rPr sz="1400" spc="-85" dirty="0">
                <a:latin typeface="Trebuchet MS"/>
                <a:cs typeface="Trebuchet MS"/>
              </a:rPr>
              <a:t>ng</a:t>
            </a:r>
            <a:r>
              <a:rPr sz="1400" spc="-95" dirty="0">
                <a:latin typeface="Trebuchet MS"/>
                <a:cs typeface="Trebuchet MS"/>
              </a:rPr>
              <a:t>a</a:t>
            </a:r>
            <a:r>
              <a:rPr sz="1400" dirty="0">
                <a:latin typeface="Trebuchet MS"/>
                <a:cs typeface="Trebuchet MS"/>
              </a:rPr>
              <a:t>n  </a:t>
            </a:r>
            <a:r>
              <a:rPr sz="1400" spc="-70" dirty="0">
                <a:latin typeface="Trebuchet MS"/>
                <a:cs typeface="Trebuchet MS"/>
              </a:rPr>
              <a:t>dan </a:t>
            </a:r>
            <a:r>
              <a:rPr sz="1400" spc="-75" dirty="0">
                <a:latin typeface="Trebuchet MS"/>
                <a:cs typeface="Trebuchet MS"/>
              </a:rPr>
              <a:t>tidak</a:t>
            </a:r>
            <a:r>
              <a:rPr sz="1400" spc="-30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rutin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97014" y="5932423"/>
            <a:ext cx="257429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latin typeface="Trebuchet MS"/>
                <a:cs typeface="Trebuchet MS"/>
              </a:rPr>
              <a:t>4. </a:t>
            </a:r>
            <a:r>
              <a:rPr sz="1400" spc="-50" dirty="0">
                <a:latin typeface="Trebuchet MS"/>
                <a:cs typeface="Trebuchet MS"/>
              </a:rPr>
              <a:t>Berurusan </a:t>
            </a:r>
            <a:r>
              <a:rPr sz="1400" spc="-80" dirty="0">
                <a:latin typeface="Trebuchet MS"/>
                <a:cs typeface="Trebuchet MS"/>
              </a:rPr>
              <a:t>dengan </a:t>
            </a:r>
            <a:r>
              <a:rPr sz="1400" spc="-70" dirty="0">
                <a:latin typeface="Trebuchet MS"/>
                <a:cs typeface="Trebuchet MS"/>
              </a:rPr>
              <a:t>semua </a:t>
            </a:r>
            <a:r>
              <a:rPr sz="1400" spc="-60" dirty="0">
                <a:latin typeface="Trebuchet MS"/>
                <a:cs typeface="Trebuchet MS"/>
              </a:rPr>
              <a:t>aspek  </a:t>
            </a:r>
            <a:r>
              <a:rPr sz="1400" spc="-90" dirty="0">
                <a:latin typeface="Trebuchet MS"/>
                <a:cs typeface="Trebuchet MS"/>
              </a:rPr>
              <a:t>dalam masyarakat dampingan</a:t>
            </a:r>
            <a:r>
              <a:rPr sz="1400" spc="-32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dan  </a:t>
            </a:r>
            <a:r>
              <a:rPr sz="1400" spc="-75" dirty="0">
                <a:latin typeface="Trebuchet MS"/>
                <a:cs typeface="Trebuchet MS"/>
              </a:rPr>
              <a:t>sesama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pendamping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95391" y="3820414"/>
            <a:ext cx="147002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marR="5080" indent="-231775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latin typeface="Trebuchet MS"/>
                <a:cs typeface="Trebuchet MS"/>
              </a:rPr>
              <a:t>5. </a:t>
            </a:r>
            <a:r>
              <a:rPr sz="1400" spc="-85" dirty="0">
                <a:latin typeface="Trebuchet MS"/>
                <a:cs typeface="Trebuchet MS"/>
              </a:rPr>
              <a:t>Mengadaptasikan  </a:t>
            </a:r>
            <a:r>
              <a:rPr sz="1400" spc="-65" dirty="0">
                <a:latin typeface="Trebuchet MS"/>
                <a:cs typeface="Trebuchet MS"/>
              </a:rPr>
              <a:t>kompetensi</a:t>
            </a:r>
            <a:r>
              <a:rPr sz="1400" spc="-24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pada  </a:t>
            </a:r>
            <a:r>
              <a:rPr sz="1400" spc="-75" dirty="0">
                <a:latin typeface="Trebuchet MS"/>
                <a:cs typeface="Trebuchet MS"/>
              </a:rPr>
              <a:t>area </a:t>
            </a:r>
            <a:r>
              <a:rPr sz="1400" spc="-90" dirty="0">
                <a:latin typeface="Trebuchet MS"/>
                <a:cs typeface="Trebuchet MS"/>
              </a:rPr>
              <a:t>pekerjaan  </a:t>
            </a:r>
            <a:r>
              <a:rPr sz="1400" spc="-75" dirty="0">
                <a:latin typeface="Trebuchet MS"/>
                <a:cs typeface="Trebuchet MS"/>
              </a:rPr>
              <a:t>yang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berbeda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001511" y="1202436"/>
            <a:ext cx="4413885" cy="4815840"/>
            <a:chOff x="6001511" y="1202436"/>
            <a:chExt cx="4413885" cy="4815840"/>
          </a:xfrm>
        </p:grpSpPr>
        <p:sp>
          <p:nvSpPr>
            <p:cNvPr id="24" name="object 24"/>
            <p:cNvSpPr/>
            <p:nvPr/>
          </p:nvSpPr>
          <p:spPr>
            <a:xfrm>
              <a:off x="7501127" y="1233551"/>
              <a:ext cx="144145" cy="1078230"/>
            </a:xfrm>
            <a:custGeom>
              <a:avLst/>
              <a:gdLst/>
              <a:ahLst/>
              <a:cxnLst/>
              <a:rect l="l" t="t" r="r" b="b"/>
              <a:pathLst>
                <a:path w="144145" h="1078230">
                  <a:moveTo>
                    <a:pt x="0" y="0"/>
                  </a:moveTo>
                  <a:lnTo>
                    <a:pt x="0" y="1077976"/>
                  </a:lnTo>
                  <a:lnTo>
                    <a:pt x="12700" y="1077976"/>
                  </a:lnTo>
                  <a:lnTo>
                    <a:pt x="12700" y="12953"/>
                  </a:lnTo>
                  <a:lnTo>
                    <a:pt x="6223" y="12826"/>
                  </a:lnTo>
                  <a:lnTo>
                    <a:pt x="12700" y="6476"/>
                  </a:lnTo>
                  <a:lnTo>
                    <a:pt x="143001" y="6476"/>
                  </a:lnTo>
                  <a:lnTo>
                    <a:pt x="143764" y="2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9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07350" y="1202436"/>
              <a:ext cx="211581" cy="750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01512" y="2011679"/>
              <a:ext cx="4413885" cy="4006215"/>
            </a:xfrm>
            <a:custGeom>
              <a:avLst/>
              <a:gdLst/>
              <a:ahLst/>
              <a:cxnLst/>
              <a:rect l="l" t="t" r="r" b="b"/>
              <a:pathLst>
                <a:path w="4413884" h="4006215">
                  <a:moveTo>
                    <a:pt x="1016127" y="1586115"/>
                  </a:moveTo>
                  <a:lnTo>
                    <a:pt x="31750" y="1586115"/>
                  </a:lnTo>
                  <a:lnTo>
                    <a:pt x="31750" y="1710690"/>
                  </a:lnTo>
                  <a:lnTo>
                    <a:pt x="0" y="1710690"/>
                  </a:lnTo>
                  <a:lnTo>
                    <a:pt x="38100" y="1786890"/>
                  </a:lnTo>
                  <a:lnTo>
                    <a:pt x="76200" y="1710690"/>
                  </a:lnTo>
                  <a:lnTo>
                    <a:pt x="44450" y="1710690"/>
                  </a:lnTo>
                  <a:lnTo>
                    <a:pt x="44450" y="1598803"/>
                  </a:lnTo>
                  <a:lnTo>
                    <a:pt x="1016127" y="1598803"/>
                  </a:lnTo>
                  <a:lnTo>
                    <a:pt x="1016127" y="1586115"/>
                  </a:lnTo>
                  <a:close/>
                </a:path>
                <a:path w="4413884" h="4006215">
                  <a:moveTo>
                    <a:pt x="2330323" y="3929938"/>
                  </a:moveTo>
                  <a:lnTo>
                    <a:pt x="2298573" y="3929938"/>
                  </a:lnTo>
                  <a:lnTo>
                    <a:pt x="2298573" y="3550666"/>
                  </a:lnTo>
                  <a:lnTo>
                    <a:pt x="2285873" y="3550666"/>
                  </a:lnTo>
                  <a:lnTo>
                    <a:pt x="2285873" y="3929938"/>
                  </a:lnTo>
                  <a:lnTo>
                    <a:pt x="2254123" y="3929938"/>
                  </a:lnTo>
                  <a:lnTo>
                    <a:pt x="2292223" y="4006138"/>
                  </a:lnTo>
                  <a:lnTo>
                    <a:pt x="2330323" y="3929938"/>
                  </a:lnTo>
                  <a:close/>
                </a:path>
                <a:path w="4413884" h="4006215">
                  <a:moveTo>
                    <a:pt x="4177157" y="38100"/>
                  </a:moveTo>
                  <a:lnTo>
                    <a:pt x="4100957" y="0"/>
                  </a:lnTo>
                  <a:lnTo>
                    <a:pt x="4100957" y="31750"/>
                  </a:lnTo>
                  <a:lnTo>
                    <a:pt x="3365246" y="31750"/>
                  </a:lnTo>
                  <a:lnTo>
                    <a:pt x="3365246" y="551815"/>
                  </a:lnTo>
                  <a:lnTo>
                    <a:pt x="3310255" y="551815"/>
                  </a:lnTo>
                  <a:lnTo>
                    <a:pt x="3310255" y="564515"/>
                  </a:lnTo>
                  <a:lnTo>
                    <a:pt x="3377946" y="564515"/>
                  </a:lnTo>
                  <a:lnTo>
                    <a:pt x="3377946" y="44450"/>
                  </a:lnTo>
                  <a:lnTo>
                    <a:pt x="4100957" y="44450"/>
                  </a:lnTo>
                  <a:lnTo>
                    <a:pt x="4100957" y="76200"/>
                  </a:lnTo>
                  <a:lnTo>
                    <a:pt x="4177157" y="38100"/>
                  </a:lnTo>
                  <a:close/>
                </a:path>
                <a:path w="4413884" h="4006215">
                  <a:moveTo>
                    <a:pt x="4413504" y="3091180"/>
                  </a:moveTo>
                  <a:lnTo>
                    <a:pt x="4337304" y="3053080"/>
                  </a:lnTo>
                  <a:lnTo>
                    <a:pt x="4337304" y="3084830"/>
                  </a:lnTo>
                  <a:lnTo>
                    <a:pt x="3733038" y="3084830"/>
                  </a:lnTo>
                  <a:lnTo>
                    <a:pt x="3733038" y="2599563"/>
                  </a:lnTo>
                  <a:lnTo>
                    <a:pt x="3677666" y="2599563"/>
                  </a:lnTo>
                  <a:lnTo>
                    <a:pt x="3677666" y="2612263"/>
                  </a:lnTo>
                  <a:lnTo>
                    <a:pt x="3720338" y="2612263"/>
                  </a:lnTo>
                  <a:lnTo>
                    <a:pt x="3720338" y="3097530"/>
                  </a:lnTo>
                  <a:lnTo>
                    <a:pt x="4337304" y="3097530"/>
                  </a:lnTo>
                  <a:lnTo>
                    <a:pt x="4337304" y="3129280"/>
                  </a:lnTo>
                  <a:lnTo>
                    <a:pt x="4413504" y="3091180"/>
                  </a:lnTo>
                  <a:close/>
                </a:path>
              </a:pathLst>
            </a:custGeom>
            <a:solidFill>
              <a:srgbClr val="349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8739" y="6697859"/>
            <a:ext cx="138176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30"/>
              </a:lnSpc>
            </a:pP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Kementerian</a:t>
            </a:r>
            <a:r>
              <a:rPr sz="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Arial"/>
                <a:cs typeface="Arial"/>
              </a:rPr>
              <a:t>PPN/Bappenas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2AE9CF5D-D365-4737-9993-10614FFDA394}"/>
              </a:ext>
            </a:extLst>
          </p:cNvPr>
          <p:cNvSpPr txBox="1">
            <a:spLocks/>
          </p:cNvSpPr>
          <p:nvPr/>
        </p:nvSpPr>
        <p:spPr>
          <a:xfrm>
            <a:off x="0" y="385528"/>
            <a:ext cx="12192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3600" b="1" spc="260" dirty="0">
                <a:latin typeface="Candara" panose="020E0502030303020204" pitchFamily="34" charset="0"/>
                <a:cs typeface="Trebuchet MS"/>
              </a:rPr>
              <a:t>PERAN	</a:t>
            </a:r>
            <a:r>
              <a:rPr lang="pt-BR" sz="3600" b="1" spc="345" dirty="0">
                <a:latin typeface="Candara" panose="020E0502030303020204" pitchFamily="34" charset="0"/>
                <a:cs typeface="Trebuchet MS"/>
              </a:rPr>
              <a:t>PENDAMPINGAN</a:t>
            </a:r>
            <a:r>
              <a:rPr lang="pt-BR" sz="3600" b="1" spc="-80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P</a:t>
            </a:r>
            <a:r>
              <a:rPr lang="pt-BR" sz="3600" b="1" spc="-53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E</a:t>
            </a:r>
            <a:r>
              <a:rPr lang="pt-BR" sz="3600" b="1" spc="-54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M</a:t>
            </a:r>
            <a:r>
              <a:rPr lang="pt-BR" sz="3600" b="1" spc="-540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B</a:t>
            </a:r>
            <a:r>
              <a:rPr lang="pt-BR" sz="3600" b="1" spc="-54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A</a:t>
            </a:r>
            <a:r>
              <a:rPr lang="pt-BR" sz="3600" b="1" spc="-54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N</a:t>
            </a:r>
            <a:r>
              <a:rPr lang="pt-BR" sz="3600" b="1" spc="-54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G</a:t>
            </a:r>
            <a:r>
              <a:rPr lang="pt-BR" sz="3600" b="1" spc="-53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U</a:t>
            </a:r>
            <a:r>
              <a:rPr lang="pt-BR" sz="3600" b="1" spc="-540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N</a:t>
            </a:r>
            <a:r>
              <a:rPr lang="pt-BR" sz="3600" b="1" spc="-54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A</a:t>
            </a:r>
            <a:r>
              <a:rPr lang="pt-BR" sz="3600" b="1" spc="-545" dirty="0">
                <a:latin typeface="Candara" panose="020E0502030303020204" pitchFamily="34" charset="0"/>
                <a:cs typeface="Trebuchet MS"/>
              </a:rPr>
              <a:t> </a:t>
            </a:r>
            <a:r>
              <a:rPr lang="pt-BR" sz="3600" b="1" dirty="0">
                <a:latin typeface="Candara" panose="020E0502030303020204" pitchFamily="34" charset="0"/>
                <a:cs typeface="Trebuchet MS"/>
              </a:rPr>
              <a:t>N</a:t>
            </a:r>
            <a:endParaRPr lang="en-US" sz="35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92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666382"/>
            <a:ext cx="13817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Kementerian</a:t>
            </a:r>
            <a:r>
              <a:rPr sz="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Arial"/>
                <a:cs typeface="Arial"/>
              </a:rPr>
              <a:t>PPN/Bappenas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81815" y="6653580"/>
            <a:ext cx="13208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-114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78685" y="268300"/>
            <a:ext cx="85121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" dirty="0">
                <a:latin typeface="Candara" panose="020E0502030303020204" pitchFamily="34" charset="0"/>
                <a:cs typeface="Trebuchet MS"/>
              </a:rPr>
              <a:t>SISTEM </a:t>
            </a:r>
            <a:r>
              <a:rPr sz="2800" b="1" spc="80" dirty="0">
                <a:latin typeface="Candara" panose="020E0502030303020204" pitchFamily="34" charset="0"/>
                <a:cs typeface="Trebuchet MS"/>
              </a:rPr>
              <a:t>PENGUATAN </a:t>
            </a:r>
            <a:r>
              <a:rPr sz="3200" b="1" spc="-260" dirty="0">
                <a:latin typeface="Candara" panose="020E0502030303020204" pitchFamily="34" charset="0"/>
                <a:cs typeface="Arial"/>
              </a:rPr>
              <a:t>PENDAMPING</a:t>
            </a:r>
            <a:r>
              <a:rPr sz="3200" b="1" spc="-320" dirty="0">
                <a:latin typeface="Candara" panose="020E0502030303020204" pitchFamily="34" charset="0"/>
                <a:cs typeface="Arial"/>
              </a:rPr>
              <a:t> </a:t>
            </a:r>
            <a:r>
              <a:rPr sz="2800" b="1" spc="175" dirty="0">
                <a:latin typeface="Candara" panose="020E0502030303020204" pitchFamily="34" charset="0"/>
                <a:cs typeface="Trebuchet MS"/>
              </a:rPr>
              <a:t>PEMBANGUNAN</a:t>
            </a:r>
            <a:endParaRPr sz="2800" b="1" dirty="0">
              <a:latin typeface="Candara" panose="020E0502030303020204" pitchFamily="34" charset="0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92040" y="2496311"/>
            <a:ext cx="4241800" cy="2392680"/>
            <a:chOff x="4892040" y="2496311"/>
            <a:chExt cx="4241800" cy="2392680"/>
          </a:xfrm>
        </p:grpSpPr>
        <p:sp>
          <p:nvSpPr>
            <p:cNvPr id="11" name="object 11"/>
            <p:cNvSpPr/>
            <p:nvPr/>
          </p:nvSpPr>
          <p:spPr>
            <a:xfrm>
              <a:off x="4898136" y="3104387"/>
              <a:ext cx="472440" cy="579120"/>
            </a:xfrm>
            <a:custGeom>
              <a:avLst/>
              <a:gdLst/>
              <a:ahLst/>
              <a:cxnLst/>
              <a:rect l="l" t="t" r="r" b="b"/>
              <a:pathLst>
                <a:path w="472439" h="579120">
                  <a:moveTo>
                    <a:pt x="0" y="0"/>
                  </a:moveTo>
                  <a:lnTo>
                    <a:pt x="0" y="579119"/>
                  </a:lnTo>
                  <a:lnTo>
                    <a:pt x="472439" y="289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93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98136" y="3104387"/>
              <a:ext cx="472440" cy="579120"/>
            </a:xfrm>
            <a:custGeom>
              <a:avLst/>
              <a:gdLst/>
              <a:ahLst/>
              <a:cxnLst/>
              <a:rect l="l" t="t" r="r" b="b"/>
              <a:pathLst>
                <a:path w="472439" h="579120">
                  <a:moveTo>
                    <a:pt x="0" y="0"/>
                  </a:moveTo>
                  <a:lnTo>
                    <a:pt x="472439" y="289560"/>
                  </a:lnTo>
                  <a:lnTo>
                    <a:pt x="0" y="579119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26B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67528" y="2526791"/>
              <a:ext cx="1588770" cy="22898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69052" y="2528315"/>
              <a:ext cx="1588135" cy="2289175"/>
            </a:xfrm>
            <a:custGeom>
              <a:avLst/>
              <a:gdLst/>
              <a:ahLst/>
              <a:cxnLst/>
              <a:rect l="l" t="t" r="r" b="b"/>
              <a:pathLst>
                <a:path w="1588134" h="2289175">
                  <a:moveTo>
                    <a:pt x="0" y="2289048"/>
                  </a:moveTo>
                  <a:lnTo>
                    <a:pt x="1588007" y="2289048"/>
                  </a:lnTo>
                  <a:lnTo>
                    <a:pt x="1588007" y="0"/>
                  </a:lnTo>
                  <a:lnTo>
                    <a:pt x="0" y="0"/>
                  </a:lnTo>
                  <a:lnTo>
                    <a:pt x="0" y="2289048"/>
                  </a:lnTo>
                  <a:close/>
                </a:path>
              </a:pathLst>
            </a:custGeom>
            <a:ln w="64008">
              <a:solidFill>
                <a:srgbClr val="57B6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11796" y="2526791"/>
              <a:ext cx="1588770" cy="23294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13320" y="2528315"/>
              <a:ext cx="1588135" cy="2329180"/>
            </a:xfrm>
            <a:custGeom>
              <a:avLst/>
              <a:gdLst/>
              <a:ahLst/>
              <a:cxnLst/>
              <a:rect l="l" t="t" r="r" b="b"/>
              <a:pathLst>
                <a:path w="1588134" h="2329179">
                  <a:moveTo>
                    <a:pt x="0" y="2328672"/>
                  </a:moveTo>
                  <a:lnTo>
                    <a:pt x="1588007" y="2328672"/>
                  </a:lnTo>
                  <a:lnTo>
                    <a:pt x="1588007" y="0"/>
                  </a:lnTo>
                  <a:lnTo>
                    <a:pt x="0" y="0"/>
                  </a:lnTo>
                  <a:lnTo>
                    <a:pt x="0" y="2328672"/>
                  </a:lnTo>
                  <a:close/>
                </a:path>
              </a:pathLst>
            </a:custGeom>
            <a:ln w="64008">
              <a:solidFill>
                <a:srgbClr val="75BC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33260" y="3102863"/>
              <a:ext cx="515620" cy="579120"/>
            </a:xfrm>
            <a:custGeom>
              <a:avLst/>
              <a:gdLst/>
              <a:ahLst/>
              <a:cxnLst/>
              <a:rect l="l" t="t" r="r" b="b"/>
              <a:pathLst>
                <a:path w="515620" h="579120">
                  <a:moveTo>
                    <a:pt x="0" y="0"/>
                  </a:moveTo>
                  <a:lnTo>
                    <a:pt x="0" y="579119"/>
                  </a:lnTo>
                  <a:lnTo>
                    <a:pt x="515112" y="289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191192" y="2505392"/>
            <a:ext cx="1652270" cy="2393315"/>
            <a:chOff x="3191192" y="2505392"/>
            <a:chExt cx="1652270" cy="2393315"/>
          </a:xfrm>
        </p:grpSpPr>
        <p:sp>
          <p:nvSpPr>
            <p:cNvPr id="19" name="object 19"/>
            <p:cNvSpPr/>
            <p:nvPr/>
          </p:nvSpPr>
          <p:spPr>
            <a:xfrm>
              <a:off x="3221735" y="2535935"/>
              <a:ext cx="1588769" cy="23294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23259" y="2537459"/>
              <a:ext cx="1588135" cy="2329180"/>
            </a:xfrm>
            <a:custGeom>
              <a:avLst/>
              <a:gdLst/>
              <a:ahLst/>
              <a:cxnLst/>
              <a:rect l="l" t="t" r="r" b="b"/>
              <a:pathLst>
                <a:path w="1588135" h="2329179">
                  <a:moveTo>
                    <a:pt x="0" y="2328672"/>
                  </a:moveTo>
                  <a:lnTo>
                    <a:pt x="1588008" y="2328672"/>
                  </a:lnTo>
                  <a:lnTo>
                    <a:pt x="1588008" y="0"/>
                  </a:lnTo>
                  <a:lnTo>
                    <a:pt x="0" y="0"/>
                  </a:lnTo>
                  <a:lnTo>
                    <a:pt x="0" y="2328672"/>
                  </a:lnTo>
                  <a:close/>
                </a:path>
              </a:pathLst>
            </a:custGeom>
            <a:ln w="64008">
              <a:solidFill>
                <a:srgbClr val="3493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3019044" y="1752600"/>
          <a:ext cx="6245223" cy="3340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2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6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84ACB6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4ACB6"/>
                      </a:solidFill>
                      <a:prstDash val="solid"/>
                    </a:lnL>
                    <a:lnR w="12700">
                      <a:solidFill>
                        <a:srgbClr val="84ACB6"/>
                      </a:solidFill>
                      <a:prstDash val="solid"/>
                    </a:lnR>
                    <a:lnT w="12700">
                      <a:solidFill>
                        <a:srgbClr val="84ACB6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57B6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4ACB6"/>
                      </a:solidFill>
                      <a:prstDash val="solid"/>
                    </a:lnL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84ACB6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Pengembangan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SDM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Pendamping</a:t>
                      </a:r>
                      <a:endParaRPr sz="2400">
                        <a:latin typeface="Carlito"/>
                        <a:cs typeface="Carlito"/>
                      </a:endParaRPr>
                    </a:p>
                    <a:p>
                      <a:pPr algn="ctr">
                        <a:lnSpc>
                          <a:spcPts val="2730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Pembangun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>
                      <a:solidFill>
                        <a:srgbClr val="84ACB6"/>
                      </a:solidFill>
                      <a:prstDash val="solid"/>
                    </a:lnL>
                    <a:lnR w="12700">
                      <a:solidFill>
                        <a:srgbClr val="84ACB6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84ACB6"/>
                      </a:solidFill>
                      <a:prstDash val="solid"/>
                    </a:lnB>
                    <a:solidFill>
                      <a:srgbClr val="57B6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4ACB6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93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05740" marR="453390" indent="219075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Carlito"/>
                          <a:cs typeface="Carlito"/>
                        </a:rPr>
                        <a:t>Standar  </a:t>
                      </a:r>
                      <a:r>
                        <a:rPr sz="2000" b="1" spc="-40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om</a:t>
                      </a:r>
                      <a:r>
                        <a:rPr sz="2000" b="1" spc="5" dirty="0">
                          <a:latin typeface="Carlito"/>
                          <a:cs typeface="Carlito"/>
                        </a:rPr>
                        <a:t>p</a:t>
                      </a:r>
                      <a:r>
                        <a:rPr sz="2000" b="1" spc="-15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2000" b="1" spc="-25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2000" b="1" spc="-5" dirty="0">
                          <a:latin typeface="Carlito"/>
                          <a:cs typeface="Carlito"/>
                        </a:rPr>
                        <a:t>en</a:t>
                      </a:r>
                      <a:r>
                        <a:rPr sz="2000" b="1" spc="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12700">
                      <a:solidFill>
                        <a:srgbClr val="84ACB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641985" marR="625475" algn="ctr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Carlito"/>
                          <a:cs typeface="Carlito"/>
                        </a:rPr>
                        <a:t>P</a:t>
                      </a:r>
                      <a:r>
                        <a:rPr sz="2000" b="1" spc="-25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og</a:t>
                      </a:r>
                      <a:r>
                        <a:rPr sz="2000" b="1" spc="-45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am  </a:t>
                      </a:r>
                      <a:r>
                        <a:rPr sz="2000" b="1" spc="-10" dirty="0">
                          <a:latin typeface="Carlito"/>
                          <a:cs typeface="Carlito"/>
                        </a:rPr>
                        <a:t>Diklat  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2000" b="1" spc="-5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2000" b="1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asis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T="1270" marB="0">
                    <a:lnT w="12700">
                      <a:solidFill>
                        <a:srgbClr val="84ACB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457200" marR="140970" indent="107950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Carlito"/>
                          <a:cs typeface="Carlito"/>
                        </a:rPr>
                        <a:t>Sertifikasi  </a:t>
                      </a:r>
                      <a:r>
                        <a:rPr sz="2000" b="1" spc="-40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om</a:t>
                      </a:r>
                      <a:r>
                        <a:rPr sz="2000" b="1" spc="5" dirty="0">
                          <a:latin typeface="Carlito"/>
                          <a:cs typeface="Carlito"/>
                        </a:rPr>
                        <a:t>p</a:t>
                      </a:r>
                      <a:r>
                        <a:rPr sz="2000" b="1" spc="-15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2000" b="1" spc="-25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2000" b="1" spc="-5" dirty="0">
                          <a:latin typeface="Carlito"/>
                          <a:cs typeface="Carlito"/>
                        </a:rPr>
                        <a:t>en</a:t>
                      </a:r>
                      <a:r>
                        <a:rPr sz="2000" b="1" spc="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2000" b="1" dirty="0">
                          <a:latin typeface="Carlito"/>
                          <a:cs typeface="Carlito"/>
                        </a:rPr>
                        <a:t>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12700">
                      <a:solidFill>
                        <a:srgbClr val="84ACB6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9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1009">
                        <a:lnSpc>
                          <a:spcPts val="2100"/>
                        </a:lnSpc>
                      </a:pPr>
                      <a:r>
                        <a:rPr sz="2000" b="1" spc="-10" dirty="0">
                          <a:latin typeface="Carlito"/>
                          <a:cs typeface="Carlito"/>
                        </a:rPr>
                        <a:t>Kompetensi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1390014" y="1094613"/>
            <a:ext cx="907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latin typeface="Arial"/>
                <a:cs typeface="Arial"/>
              </a:rPr>
              <a:t>Regulasi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1472" y="1546605"/>
            <a:ext cx="1812289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Trebuchet MS"/>
                <a:cs typeface="Trebuchet MS"/>
              </a:rPr>
              <a:t>Fokus </a:t>
            </a:r>
            <a:r>
              <a:rPr sz="1800" spc="-140" dirty="0">
                <a:latin typeface="Trebuchet MS"/>
                <a:cs typeface="Trebuchet MS"/>
              </a:rPr>
              <a:t>pada  </a:t>
            </a:r>
            <a:r>
              <a:rPr sz="1800" spc="-110" dirty="0">
                <a:latin typeface="Trebuchet MS"/>
                <a:cs typeface="Trebuchet MS"/>
              </a:rPr>
              <a:t>terbitnya </a:t>
            </a:r>
            <a:r>
              <a:rPr sz="1800" spc="-100" dirty="0">
                <a:latin typeface="Trebuchet MS"/>
                <a:cs typeface="Trebuchet MS"/>
              </a:rPr>
              <a:t>Peraturan  </a:t>
            </a:r>
            <a:r>
              <a:rPr sz="1800" spc="-120" dirty="0">
                <a:latin typeface="Trebuchet MS"/>
                <a:cs typeface="Trebuchet MS"/>
              </a:rPr>
              <a:t>tentang </a:t>
            </a:r>
            <a:r>
              <a:rPr sz="1800" spc="-125" dirty="0">
                <a:latin typeface="Trebuchet MS"/>
                <a:cs typeface="Trebuchet MS"/>
              </a:rPr>
              <a:t>Penguatan  </a:t>
            </a:r>
            <a:r>
              <a:rPr sz="1800" spc="-120" dirty="0">
                <a:latin typeface="Trebuchet MS"/>
                <a:cs typeface="Trebuchet MS"/>
              </a:rPr>
              <a:t>Pendampingan </a:t>
            </a:r>
            <a:r>
              <a:rPr sz="1800" spc="-125" dirty="0">
                <a:latin typeface="Trebuchet MS"/>
                <a:cs typeface="Trebuchet MS"/>
              </a:rPr>
              <a:t>yang  </a:t>
            </a:r>
            <a:r>
              <a:rPr sz="1800" spc="-140" dirty="0">
                <a:latin typeface="Trebuchet MS"/>
                <a:cs typeface="Trebuchet MS"/>
              </a:rPr>
              <a:t>menjadi </a:t>
            </a:r>
            <a:r>
              <a:rPr sz="1800" spc="-114" dirty="0">
                <a:latin typeface="Trebuchet MS"/>
                <a:cs typeface="Trebuchet MS"/>
              </a:rPr>
              <a:t>pengikat  </a:t>
            </a:r>
            <a:r>
              <a:rPr sz="1800" spc="-100" dirty="0">
                <a:latin typeface="Trebuchet MS"/>
                <a:cs typeface="Trebuchet MS"/>
              </a:rPr>
              <a:t>sekaligus  </a:t>
            </a:r>
            <a:r>
              <a:rPr sz="1800" spc="-70" dirty="0">
                <a:latin typeface="Trebuchet MS"/>
                <a:cs typeface="Trebuchet MS"/>
              </a:rPr>
              <a:t>pendorong  </a:t>
            </a:r>
            <a:r>
              <a:rPr sz="1800" spc="-130" dirty="0">
                <a:latin typeface="Trebuchet MS"/>
                <a:cs typeface="Trebuchet MS"/>
              </a:rPr>
              <a:t>berjalan-nya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Sistem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92023" y="774191"/>
            <a:ext cx="840105" cy="809625"/>
            <a:chOff x="192023" y="774191"/>
            <a:chExt cx="840105" cy="809625"/>
          </a:xfrm>
        </p:grpSpPr>
        <p:sp>
          <p:nvSpPr>
            <p:cNvPr id="25" name="object 25"/>
            <p:cNvSpPr/>
            <p:nvPr/>
          </p:nvSpPr>
          <p:spPr>
            <a:xfrm>
              <a:off x="192023" y="774191"/>
              <a:ext cx="839711" cy="809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5176" y="845819"/>
              <a:ext cx="698500" cy="670560"/>
            </a:xfrm>
            <a:custGeom>
              <a:avLst/>
              <a:gdLst/>
              <a:ahLst/>
              <a:cxnLst/>
              <a:rect l="l" t="t" r="r" b="b"/>
              <a:pathLst>
                <a:path w="698500" h="670560">
                  <a:moveTo>
                    <a:pt x="348996" y="0"/>
                  </a:moveTo>
                  <a:lnTo>
                    <a:pt x="301638" y="3060"/>
                  </a:lnTo>
                  <a:lnTo>
                    <a:pt x="256218" y="11976"/>
                  </a:lnTo>
                  <a:lnTo>
                    <a:pt x="213149" y="26348"/>
                  </a:lnTo>
                  <a:lnTo>
                    <a:pt x="172849" y="45776"/>
                  </a:lnTo>
                  <a:lnTo>
                    <a:pt x="135733" y="69861"/>
                  </a:lnTo>
                  <a:lnTo>
                    <a:pt x="102217" y="98202"/>
                  </a:lnTo>
                  <a:lnTo>
                    <a:pt x="72716" y="130402"/>
                  </a:lnTo>
                  <a:lnTo>
                    <a:pt x="47647" y="166059"/>
                  </a:lnTo>
                  <a:lnTo>
                    <a:pt x="27425" y="204775"/>
                  </a:lnTo>
                  <a:lnTo>
                    <a:pt x="12466" y="246150"/>
                  </a:lnTo>
                  <a:lnTo>
                    <a:pt x="3185" y="289785"/>
                  </a:lnTo>
                  <a:lnTo>
                    <a:pt x="0" y="335279"/>
                  </a:lnTo>
                  <a:lnTo>
                    <a:pt x="3185" y="380774"/>
                  </a:lnTo>
                  <a:lnTo>
                    <a:pt x="12466" y="424409"/>
                  </a:lnTo>
                  <a:lnTo>
                    <a:pt x="27425" y="465784"/>
                  </a:lnTo>
                  <a:lnTo>
                    <a:pt x="47647" y="504500"/>
                  </a:lnTo>
                  <a:lnTo>
                    <a:pt x="72716" y="540157"/>
                  </a:lnTo>
                  <a:lnTo>
                    <a:pt x="102217" y="572357"/>
                  </a:lnTo>
                  <a:lnTo>
                    <a:pt x="135733" y="600698"/>
                  </a:lnTo>
                  <a:lnTo>
                    <a:pt x="172849" y="624783"/>
                  </a:lnTo>
                  <a:lnTo>
                    <a:pt x="213149" y="644211"/>
                  </a:lnTo>
                  <a:lnTo>
                    <a:pt x="256218" y="658583"/>
                  </a:lnTo>
                  <a:lnTo>
                    <a:pt x="301638" y="667499"/>
                  </a:lnTo>
                  <a:lnTo>
                    <a:pt x="348996" y="670559"/>
                  </a:lnTo>
                  <a:lnTo>
                    <a:pt x="396353" y="667499"/>
                  </a:lnTo>
                  <a:lnTo>
                    <a:pt x="441773" y="658583"/>
                  </a:lnTo>
                  <a:lnTo>
                    <a:pt x="484842" y="644211"/>
                  </a:lnTo>
                  <a:lnTo>
                    <a:pt x="525142" y="624783"/>
                  </a:lnTo>
                  <a:lnTo>
                    <a:pt x="562258" y="600698"/>
                  </a:lnTo>
                  <a:lnTo>
                    <a:pt x="595774" y="572357"/>
                  </a:lnTo>
                  <a:lnTo>
                    <a:pt x="625275" y="540157"/>
                  </a:lnTo>
                  <a:lnTo>
                    <a:pt x="650344" y="504500"/>
                  </a:lnTo>
                  <a:lnTo>
                    <a:pt x="670566" y="465784"/>
                  </a:lnTo>
                  <a:lnTo>
                    <a:pt x="685525" y="424409"/>
                  </a:lnTo>
                  <a:lnTo>
                    <a:pt x="694806" y="380774"/>
                  </a:lnTo>
                  <a:lnTo>
                    <a:pt x="697992" y="335279"/>
                  </a:lnTo>
                  <a:lnTo>
                    <a:pt x="694806" y="289785"/>
                  </a:lnTo>
                  <a:lnTo>
                    <a:pt x="685525" y="246150"/>
                  </a:lnTo>
                  <a:lnTo>
                    <a:pt x="670566" y="204775"/>
                  </a:lnTo>
                  <a:lnTo>
                    <a:pt x="650344" y="166059"/>
                  </a:lnTo>
                  <a:lnTo>
                    <a:pt x="625275" y="130402"/>
                  </a:lnTo>
                  <a:lnTo>
                    <a:pt x="595774" y="98202"/>
                  </a:lnTo>
                  <a:lnTo>
                    <a:pt x="562258" y="69861"/>
                  </a:lnTo>
                  <a:lnTo>
                    <a:pt x="525142" y="45776"/>
                  </a:lnTo>
                  <a:lnTo>
                    <a:pt x="484842" y="26348"/>
                  </a:lnTo>
                  <a:lnTo>
                    <a:pt x="441773" y="11976"/>
                  </a:lnTo>
                  <a:lnTo>
                    <a:pt x="396353" y="3060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CE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2523" y="932687"/>
              <a:ext cx="434340" cy="4770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12420" y="4334255"/>
            <a:ext cx="2475865" cy="2164715"/>
            <a:chOff x="312420" y="4334255"/>
            <a:chExt cx="2475865" cy="2164715"/>
          </a:xfrm>
        </p:grpSpPr>
        <p:sp>
          <p:nvSpPr>
            <p:cNvPr id="29" name="object 29"/>
            <p:cNvSpPr/>
            <p:nvPr/>
          </p:nvSpPr>
          <p:spPr>
            <a:xfrm>
              <a:off x="327660" y="4885943"/>
              <a:ext cx="2382520" cy="1606550"/>
            </a:xfrm>
            <a:custGeom>
              <a:avLst/>
              <a:gdLst/>
              <a:ahLst/>
              <a:cxnLst/>
              <a:rect l="l" t="t" r="r" b="b"/>
              <a:pathLst>
                <a:path w="2382520" h="1606550">
                  <a:moveTo>
                    <a:pt x="0" y="1606295"/>
                  </a:moveTo>
                  <a:lnTo>
                    <a:pt x="2382012" y="1606295"/>
                  </a:lnTo>
                  <a:lnTo>
                    <a:pt x="2382012" y="0"/>
                  </a:lnTo>
                  <a:lnTo>
                    <a:pt x="0" y="0"/>
                  </a:lnTo>
                  <a:lnTo>
                    <a:pt x="0" y="1606295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2420" y="4334255"/>
              <a:ext cx="2475738" cy="6012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61719" y="4417567"/>
            <a:ext cx="939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latin typeface="Arial"/>
                <a:cs typeface="Arial"/>
              </a:rPr>
              <a:t>Fasilitasi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6095" y="4964683"/>
            <a:ext cx="174815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Trebuchet MS"/>
                <a:cs typeface="Trebuchet MS"/>
              </a:rPr>
              <a:t>Difokuskan </a:t>
            </a:r>
            <a:r>
              <a:rPr sz="1800" spc="-140" dirty="0">
                <a:latin typeface="Trebuchet MS"/>
                <a:cs typeface="Trebuchet MS"/>
              </a:rPr>
              <a:t>pada  </a:t>
            </a:r>
            <a:r>
              <a:rPr sz="1800" spc="-110" dirty="0">
                <a:latin typeface="Trebuchet MS"/>
                <a:cs typeface="Trebuchet MS"/>
              </a:rPr>
              <a:t>terbangunnya </a:t>
            </a:r>
            <a:r>
              <a:rPr sz="1800" spc="-135" dirty="0">
                <a:latin typeface="Trebuchet MS"/>
                <a:cs typeface="Trebuchet MS"/>
              </a:rPr>
              <a:t>dana  </a:t>
            </a:r>
            <a:r>
              <a:rPr sz="1800" spc="-120" dirty="0">
                <a:latin typeface="Trebuchet MS"/>
                <a:cs typeface="Trebuchet MS"/>
              </a:rPr>
              <a:t>pengembangan  </a:t>
            </a:r>
            <a:r>
              <a:rPr sz="1800" spc="-125" dirty="0">
                <a:latin typeface="Trebuchet MS"/>
                <a:cs typeface="Trebuchet MS"/>
              </a:rPr>
              <a:t>pelatihan sebagai  </a:t>
            </a:r>
            <a:r>
              <a:rPr sz="1800" b="1" spc="-40" dirty="0">
                <a:solidFill>
                  <a:srgbClr val="499B82"/>
                </a:solidFill>
                <a:latin typeface="Arial"/>
                <a:cs typeface="Arial"/>
              </a:rPr>
              <a:t>sistem</a:t>
            </a:r>
            <a:r>
              <a:rPr sz="1800" b="1" spc="-45" dirty="0">
                <a:solidFill>
                  <a:srgbClr val="499B82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499B82"/>
                </a:solidFill>
                <a:latin typeface="Arial"/>
                <a:cs typeface="Arial"/>
              </a:rPr>
              <a:t>insentif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21920" y="4046207"/>
            <a:ext cx="806450" cy="879475"/>
            <a:chOff x="121920" y="4046207"/>
            <a:chExt cx="806450" cy="879475"/>
          </a:xfrm>
        </p:grpSpPr>
        <p:sp>
          <p:nvSpPr>
            <p:cNvPr id="34" name="object 34"/>
            <p:cNvSpPr/>
            <p:nvPr/>
          </p:nvSpPr>
          <p:spPr>
            <a:xfrm>
              <a:off x="121920" y="4046207"/>
              <a:ext cx="806208" cy="8793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3548" y="4119371"/>
              <a:ext cx="668020" cy="737870"/>
            </a:xfrm>
            <a:custGeom>
              <a:avLst/>
              <a:gdLst/>
              <a:ahLst/>
              <a:cxnLst/>
              <a:rect l="l" t="t" r="r" b="b"/>
              <a:pathLst>
                <a:path w="668019" h="737870">
                  <a:moveTo>
                    <a:pt x="333756" y="0"/>
                  </a:moveTo>
                  <a:lnTo>
                    <a:pt x="288467" y="3366"/>
                  </a:lnTo>
                  <a:lnTo>
                    <a:pt x="245030" y="13172"/>
                  </a:lnTo>
                  <a:lnTo>
                    <a:pt x="203843" y="28979"/>
                  </a:lnTo>
                  <a:lnTo>
                    <a:pt x="165303" y="50348"/>
                  </a:lnTo>
                  <a:lnTo>
                    <a:pt x="129807" y="76839"/>
                  </a:lnTo>
                  <a:lnTo>
                    <a:pt x="97755" y="108013"/>
                  </a:lnTo>
                  <a:lnTo>
                    <a:pt x="69542" y="143431"/>
                  </a:lnTo>
                  <a:lnTo>
                    <a:pt x="45567" y="182654"/>
                  </a:lnTo>
                  <a:lnTo>
                    <a:pt x="26228" y="225242"/>
                  </a:lnTo>
                  <a:lnTo>
                    <a:pt x="11922" y="270756"/>
                  </a:lnTo>
                  <a:lnTo>
                    <a:pt x="3046" y="318758"/>
                  </a:lnTo>
                  <a:lnTo>
                    <a:pt x="0" y="368807"/>
                  </a:lnTo>
                  <a:lnTo>
                    <a:pt x="3046" y="418857"/>
                  </a:lnTo>
                  <a:lnTo>
                    <a:pt x="11922" y="466859"/>
                  </a:lnTo>
                  <a:lnTo>
                    <a:pt x="26228" y="512373"/>
                  </a:lnTo>
                  <a:lnTo>
                    <a:pt x="45567" y="554961"/>
                  </a:lnTo>
                  <a:lnTo>
                    <a:pt x="69542" y="594184"/>
                  </a:lnTo>
                  <a:lnTo>
                    <a:pt x="97755" y="629602"/>
                  </a:lnTo>
                  <a:lnTo>
                    <a:pt x="129807" y="660776"/>
                  </a:lnTo>
                  <a:lnTo>
                    <a:pt x="165303" y="687267"/>
                  </a:lnTo>
                  <a:lnTo>
                    <a:pt x="203843" y="708636"/>
                  </a:lnTo>
                  <a:lnTo>
                    <a:pt x="245030" y="724443"/>
                  </a:lnTo>
                  <a:lnTo>
                    <a:pt x="288467" y="734249"/>
                  </a:lnTo>
                  <a:lnTo>
                    <a:pt x="333756" y="737615"/>
                  </a:lnTo>
                  <a:lnTo>
                    <a:pt x="379044" y="734249"/>
                  </a:lnTo>
                  <a:lnTo>
                    <a:pt x="422481" y="724443"/>
                  </a:lnTo>
                  <a:lnTo>
                    <a:pt x="463668" y="708636"/>
                  </a:lnTo>
                  <a:lnTo>
                    <a:pt x="502208" y="687267"/>
                  </a:lnTo>
                  <a:lnTo>
                    <a:pt x="537704" y="660776"/>
                  </a:lnTo>
                  <a:lnTo>
                    <a:pt x="569756" y="629602"/>
                  </a:lnTo>
                  <a:lnTo>
                    <a:pt x="597969" y="594184"/>
                  </a:lnTo>
                  <a:lnTo>
                    <a:pt x="621944" y="554961"/>
                  </a:lnTo>
                  <a:lnTo>
                    <a:pt x="641283" y="512373"/>
                  </a:lnTo>
                  <a:lnTo>
                    <a:pt x="655589" y="466859"/>
                  </a:lnTo>
                  <a:lnTo>
                    <a:pt x="664465" y="418857"/>
                  </a:lnTo>
                  <a:lnTo>
                    <a:pt x="667511" y="368807"/>
                  </a:lnTo>
                  <a:lnTo>
                    <a:pt x="664465" y="318758"/>
                  </a:lnTo>
                  <a:lnTo>
                    <a:pt x="655589" y="270756"/>
                  </a:lnTo>
                  <a:lnTo>
                    <a:pt x="641283" y="225242"/>
                  </a:lnTo>
                  <a:lnTo>
                    <a:pt x="621944" y="182654"/>
                  </a:lnTo>
                  <a:lnTo>
                    <a:pt x="597969" y="143431"/>
                  </a:lnTo>
                  <a:lnTo>
                    <a:pt x="569756" y="108013"/>
                  </a:lnTo>
                  <a:lnTo>
                    <a:pt x="537704" y="76839"/>
                  </a:lnTo>
                  <a:lnTo>
                    <a:pt x="502208" y="50348"/>
                  </a:lnTo>
                  <a:lnTo>
                    <a:pt x="463668" y="28979"/>
                  </a:lnTo>
                  <a:lnTo>
                    <a:pt x="422481" y="13172"/>
                  </a:lnTo>
                  <a:lnTo>
                    <a:pt x="379044" y="3366"/>
                  </a:lnTo>
                  <a:lnTo>
                    <a:pt x="333756" y="0"/>
                  </a:lnTo>
                  <a:close/>
                </a:path>
              </a:pathLst>
            </a:custGeom>
            <a:solidFill>
              <a:srgbClr val="BBE1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4612" y="4242815"/>
              <a:ext cx="438912" cy="473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9368028" y="4306823"/>
            <a:ext cx="2623820" cy="2266950"/>
            <a:chOff x="9368028" y="4306823"/>
            <a:chExt cx="2623820" cy="2266950"/>
          </a:xfrm>
        </p:grpSpPr>
        <p:sp>
          <p:nvSpPr>
            <p:cNvPr id="38" name="object 38"/>
            <p:cNvSpPr/>
            <p:nvPr/>
          </p:nvSpPr>
          <p:spPr>
            <a:xfrm>
              <a:off x="9454896" y="4885943"/>
              <a:ext cx="2458720" cy="1681480"/>
            </a:xfrm>
            <a:custGeom>
              <a:avLst/>
              <a:gdLst/>
              <a:ahLst/>
              <a:cxnLst/>
              <a:rect l="l" t="t" r="r" b="b"/>
              <a:pathLst>
                <a:path w="2458720" h="1681479">
                  <a:moveTo>
                    <a:pt x="0" y="1680972"/>
                  </a:moveTo>
                  <a:lnTo>
                    <a:pt x="2458211" y="1680972"/>
                  </a:lnTo>
                  <a:lnTo>
                    <a:pt x="2458211" y="0"/>
                  </a:lnTo>
                  <a:lnTo>
                    <a:pt x="0" y="0"/>
                  </a:lnTo>
                  <a:lnTo>
                    <a:pt x="0" y="1680972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68028" y="4306823"/>
              <a:ext cx="2623566" cy="6149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534906" y="4398645"/>
            <a:ext cx="1834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Data </a:t>
            </a:r>
            <a:r>
              <a:rPr sz="1800" b="1" dirty="0">
                <a:latin typeface="Carlito"/>
                <a:cs typeface="Carlito"/>
              </a:rPr>
              <a:t>dan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b="1" spc="-5" dirty="0">
                <a:latin typeface="Carlito"/>
                <a:cs typeface="Carlito"/>
              </a:rPr>
              <a:t>Informasi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67113" y="4969509"/>
            <a:ext cx="18732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Trebuchet MS"/>
                <a:cs typeface="Trebuchet MS"/>
              </a:rPr>
              <a:t>Basis </a:t>
            </a:r>
            <a:r>
              <a:rPr sz="1800" spc="-140" dirty="0">
                <a:latin typeface="Trebuchet MS"/>
                <a:cs typeface="Trebuchet MS"/>
              </a:rPr>
              <a:t>data </a:t>
            </a:r>
            <a:r>
              <a:rPr sz="1800" spc="-125" dirty="0">
                <a:latin typeface="Trebuchet MS"/>
                <a:cs typeface="Trebuchet MS"/>
              </a:rPr>
              <a:t>sebagai  </a:t>
            </a:r>
            <a:r>
              <a:rPr sz="1800" b="1" spc="-40" dirty="0">
                <a:latin typeface="Arial"/>
                <a:cs typeface="Arial"/>
              </a:rPr>
              <a:t>sistem </a:t>
            </a:r>
            <a:r>
              <a:rPr sz="1800" b="1" spc="-30" dirty="0">
                <a:latin typeface="Arial"/>
                <a:cs typeface="Arial"/>
              </a:rPr>
              <a:t>informasi  </a:t>
            </a:r>
            <a:r>
              <a:rPr sz="1800" spc="-100" dirty="0">
                <a:latin typeface="Trebuchet MS"/>
                <a:cs typeface="Trebuchet MS"/>
              </a:rPr>
              <a:t>secara geografis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dan  </a:t>
            </a:r>
            <a:r>
              <a:rPr sz="1800" spc="-114" dirty="0">
                <a:latin typeface="Trebuchet MS"/>
                <a:cs typeface="Trebuchet MS"/>
              </a:rPr>
              <a:t>pengelolaan  </a:t>
            </a:r>
            <a:r>
              <a:rPr sz="1800" spc="-120" dirty="0">
                <a:latin typeface="Trebuchet MS"/>
                <a:cs typeface="Trebuchet MS"/>
              </a:rPr>
              <a:t>pengetahuan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1349228" y="4055351"/>
            <a:ext cx="843280" cy="844550"/>
            <a:chOff x="11349228" y="4055351"/>
            <a:chExt cx="843280" cy="844550"/>
          </a:xfrm>
        </p:grpSpPr>
        <p:sp>
          <p:nvSpPr>
            <p:cNvPr id="43" name="object 43"/>
            <p:cNvSpPr/>
            <p:nvPr/>
          </p:nvSpPr>
          <p:spPr>
            <a:xfrm>
              <a:off x="11349228" y="4055351"/>
              <a:ext cx="842772" cy="8443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422380" y="4128516"/>
              <a:ext cx="763905" cy="702945"/>
            </a:xfrm>
            <a:custGeom>
              <a:avLst/>
              <a:gdLst/>
              <a:ahLst/>
              <a:cxnLst/>
              <a:rect l="l" t="t" r="r" b="b"/>
              <a:pathLst>
                <a:path w="763904" h="702945">
                  <a:moveTo>
                    <a:pt x="381762" y="0"/>
                  </a:moveTo>
                  <a:lnTo>
                    <a:pt x="333878" y="2736"/>
                  </a:lnTo>
                  <a:lnTo>
                    <a:pt x="287769" y="10725"/>
                  </a:lnTo>
                  <a:lnTo>
                    <a:pt x="243791" y="23639"/>
                  </a:lnTo>
                  <a:lnTo>
                    <a:pt x="202303" y="41148"/>
                  </a:lnTo>
                  <a:lnTo>
                    <a:pt x="163662" y="62924"/>
                  </a:lnTo>
                  <a:lnTo>
                    <a:pt x="128227" y="88638"/>
                  </a:lnTo>
                  <a:lnTo>
                    <a:pt x="96355" y="117962"/>
                  </a:lnTo>
                  <a:lnTo>
                    <a:pt x="68404" y="150565"/>
                  </a:lnTo>
                  <a:lnTo>
                    <a:pt x="44733" y="186121"/>
                  </a:lnTo>
                  <a:lnTo>
                    <a:pt x="25699" y="224299"/>
                  </a:lnTo>
                  <a:lnTo>
                    <a:pt x="11660" y="264771"/>
                  </a:lnTo>
                  <a:lnTo>
                    <a:pt x="2974" y="307208"/>
                  </a:lnTo>
                  <a:lnTo>
                    <a:pt x="0" y="351281"/>
                  </a:lnTo>
                  <a:lnTo>
                    <a:pt x="2974" y="395355"/>
                  </a:lnTo>
                  <a:lnTo>
                    <a:pt x="11660" y="437792"/>
                  </a:lnTo>
                  <a:lnTo>
                    <a:pt x="25699" y="478264"/>
                  </a:lnTo>
                  <a:lnTo>
                    <a:pt x="44733" y="516442"/>
                  </a:lnTo>
                  <a:lnTo>
                    <a:pt x="68404" y="551998"/>
                  </a:lnTo>
                  <a:lnTo>
                    <a:pt x="96355" y="584601"/>
                  </a:lnTo>
                  <a:lnTo>
                    <a:pt x="128227" y="613925"/>
                  </a:lnTo>
                  <a:lnTo>
                    <a:pt x="163662" y="639639"/>
                  </a:lnTo>
                  <a:lnTo>
                    <a:pt x="202303" y="661415"/>
                  </a:lnTo>
                  <a:lnTo>
                    <a:pt x="243791" y="678924"/>
                  </a:lnTo>
                  <a:lnTo>
                    <a:pt x="287769" y="691838"/>
                  </a:lnTo>
                  <a:lnTo>
                    <a:pt x="333878" y="699827"/>
                  </a:lnTo>
                  <a:lnTo>
                    <a:pt x="381762" y="702563"/>
                  </a:lnTo>
                  <a:lnTo>
                    <a:pt x="429645" y="699827"/>
                  </a:lnTo>
                  <a:lnTo>
                    <a:pt x="475754" y="691838"/>
                  </a:lnTo>
                  <a:lnTo>
                    <a:pt x="519732" y="678924"/>
                  </a:lnTo>
                  <a:lnTo>
                    <a:pt x="561220" y="661415"/>
                  </a:lnTo>
                  <a:lnTo>
                    <a:pt x="599861" y="639639"/>
                  </a:lnTo>
                  <a:lnTo>
                    <a:pt x="635296" y="613925"/>
                  </a:lnTo>
                  <a:lnTo>
                    <a:pt x="667168" y="584601"/>
                  </a:lnTo>
                  <a:lnTo>
                    <a:pt x="695119" y="551998"/>
                  </a:lnTo>
                  <a:lnTo>
                    <a:pt x="718790" y="516442"/>
                  </a:lnTo>
                  <a:lnTo>
                    <a:pt x="737824" y="478264"/>
                  </a:lnTo>
                  <a:lnTo>
                    <a:pt x="751863" y="437792"/>
                  </a:lnTo>
                  <a:lnTo>
                    <a:pt x="760549" y="395355"/>
                  </a:lnTo>
                  <a:lnTo>
                    <a:pt x="763524" y="351281"/>
                  </a:lnTo>
                  <a:lnTo>
                    <a:pt x="760549" y="307208"/>
                  </a:lnTo>
                  <a:lnTo>
                    <a:pt x="751863" y="264771"/>
                  </a:lnTo>
                  <a:lnTo>
                    <a:pt x="737824" y="224299"/>
                  </a:lnTo>
                  <a:lnTo>
                    <a:pt x="718790" y="186121"/>
                  </a:lnTo>
                  <a:lnTo>
                    <a:pt x="695119" y="150565"/>
                  </a:lnTo>
                  <a:lnTo>
                    <a:pt x="667168" y="117962"/>
                  </a:lnTo>
                  <a:lnTo>
                    <a:pt x="635296" y="88638"/>
                  </a:lnTo>
                  <a:lnTo>
                    <a:pt x="599861" y="62924"/>
                  </a:lnTo>
                  <a:lnTo>
                    <a:pt x="561220" y="41148"/>
                  </a:lnTo>
                  <a:lnTo>
                    <a:pt x="519732" y="23639"/>
                  </a:lnTo>
                  <a:lnTo>
                    <a:pt x="475754" y="10725"/>
                  </a:lnTo>
                  <a:lnTo>
                    <a:pt x="429645" y="2736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A2CE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547348" y="4251960"/>
              <a:ext cx="451103" cy="5394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9453371" y="1481327"/>
            <a:ext cx="2458720" cy="1873250"/>
          </a:xfrm>
          <a:prstGeom prst="rect">
            <a:avLst/>
          </a:prstGeom>
          <a:ln w="12192">
            <a:solidFill>
              <a:srgbClr val="7E7E7E"/>
            </a:solidFill>
          </a:ln>
        </p:spPr>
        <p:txBody>
          <a:bodyPr vert="horz" wrap="square" lIns="0" tIns="238760" rIns="0" bIns="0" rtlCol="0">
            <a:spAutoFit/>
          </a:bodyPr>
          <a:lstStyle/>
          <a:p>
            <a:pPr marL="226060" marR="250825">
              <a:lnSpc>
                <a:spcPct val="100000"/>
              </a:lnSpc>
              <a:spcBef>
                <a:spcPts val="1880"/>
              </a:spcBef>
            </a:pPr>
            <a:r>
              <a:rPr sz="1800" spc="-75" dirty="0">
                <a:latin typeface="Trebuchet MS"/>
                <a:cs typeface="Trebuchet MS"/>
              </a:rPr>
              <a:t>Rekognisi </a:t>
            </a:r>
            <a:r>
              <a:rPr sz="1800" spc="-100" dirty="0">
                <a:latin typeface="Trebuchet MS"/>
                <a:cs typeface="Trebuchet MS"/>
              </a:rPr>
              <a:t>pola  </a:t>
            </a:r>
            <a:r>
              <a:rPr sz="1800" b="1" dirty="0">
                <a:latin typeface="Arial"/>
                <a:cs typeface="Arial"/>
              </a:rPr>
              <a:t>rekrutmen</a:t>
            </a:r>
            <a:r>
              <a:rPr sz="1800" dirty="0">
                <a:latin typeface="Trebuchet MS"/>
                <a:cs typeface="Trebuchet MS"/>
              </a:rPr>
              <a:t>,  </a:t>
            </a:r>
            <a:r>
              <a:rPr sz="1800" b="1" spc="-45" dirty="0">
                <a:latin typeface="Arial"/>
                <a:cs typeface="Arial"/>
              </a:rPr>
              <a:t>pengembangan  jenjang </a:t>
            </a:r>
            <a:r>
              <a:rPr sz="1800" b="1" spc="-25" dirty="0">
                <a:latin typeface="Arial"/>
                <a:cs typeface="Arial"/>
              </a:rPr>
              <a:t>karir</a:t>
            </a:r>
            <a:r>
              <a:rPr sz="1800" spc="-25" dirty="0">
                <a:latin typeface="Trebuchet MS"/>
                <a:cs typeface="Trebuchet MS"/>
              </a:rPr>
              <a:t>, </a:t>
            </a:r>
            <a:r>
              <a:rPr sz="1800" spc="-120" dirty="0">
                <a:latin typeface="Trebuchet MS"/>
                <a:cs typeface="Trebuchet MS"/>
              </a:rPr>
              <a:t>dan  </a:t>
            </a:r>
            <a:r>
              <a:rPr sz="1800" b="1" spc="-40" dirty="0">
                <a:latin typeface="Arial"/>
                <a:cs typeface="Arial"/>
              </a:rPr>
              <a:t>sistem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remunerasi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427435" y="874612"/>
            <a:ext cx="2550470" cy="5335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222483" y="952246"/>
            <a:ext cx="927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R</a:t>
            </a:r>
            <a:r>
              <a:rPr sz="1800" b="1" dirty="0">
                <a:latin typeface="Carlito"/>
                <a:cs typeface="Carlito"/>
              </a:rPr>
              <a:t>e</a:t>
            </a:r>
            <a:r>
              <a:rPr sz="1800" b="1" spc="-50" dirty="0">
                <a:latin typeface="Carlito"/>
                <a:cs typeface="Carlito"/>
              </a:rPr>
              <a:t>k</a:t>
            </a:r>
            <a:r>
              <a:rPr sz="1800" b="1" dirty="0">
                <a:latin typeface="Carlito"/>
                <a:cs typeface="Carlito"/>
              </a:rPr>
              <a:t>og</a:t>
            </a:r>
            <a:r>
              <a:rPr sz="1800" b="1" spc="5" dirty="0">
                <a:latin typeface="Carlito"/>
                <a:cs typeface="Carlito"/>
              </a:rPr>
              <a:t>n</a:t>
            </a:r>
            <a:r>
              <a:rPr sz="1800" b="1" spc="-15" dirty="0">
                <a:latin typeface="Carlito"/>
                <a:cs typeface="Carlito"/>
              </a:rPr>
              <a:t>i</a:t>
            </a:r>
            <a:r>
              <a:rPr sz="1800" b="1" dirty="0">
                <a:latin typeface="Carlito"/>
                <a:cs typeface="Carlito"/>
              </a:rPr>
              <a:t>si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1260835" y="713219"/>
            <a:ext cx="882650" cy="798830"/>
            <a:chOff x="11260835" y="713219"/>
            <a:chExt cx="882650" cy="798830"/>
          </a:xfrm>
        </p:grpSpPr>
        <p:sp>
          <p:nvSpPr>
            <p:cNvPr id="50" name="object 50"/>
            <p:cNvSpPr/>
            <p:nvPr/>
          </p:nvSpPr>
          <p:spPr>
            <a:xfrm>
              <a:off x="11260835" y="713219"/>
              <a:ext cx="882396" cy="7985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333987" y="784860"/>
              <a:ext cx="741045" cy="660400"/>
            </a:xfrm>
            <a:custGeom>
              <a:avLst/>
              <a:gdLst/>
              <a:ahLst/>
              <a:cxnLst/>
              <a:rect l="l" t="t" r="r" b="b"/>
              <a:pathLst>
                <a:path w="741045" h="660400">
                  <a:moveTo>
                    <a:pt x="370331" y="0"/>
                  </a:moveTo>
                  <a:lnTo>
                    <a:pt x="320092" y="3011"/>
                  </a:lnTo>
                  <a:lnTo>
                    <a:pt x="271903" y="11784"/>
                  </a:lnTo>
                  <a:lnTo>
                    <a:pt x="226206" y="25925"/>
                  </a:lnTo>
                  <a:lnTo>
                    <a:pt x="183444" y="45042"/>
                  </a:lnTo>
                  <a:lnTo>
                    <a:pt x="144058" y="68742"/>
                  </a:lnTo>
                  <a:lnTo>
                    <a:pt x="108489" y="96631"/>
                  </a:lnTo>
                  <a:lnTo>
                    <a:pt x="77181" y="128316"/>
                  </a:lnTo>
                  <a:lnTo>
                    <a:pt x="50574" y="163406"/>
                  </a:lnTo>
                  <a:lnTo>
                    <a:pt x="29110" y="201507"/>
                  </a:lnTo>
                  <a:lnTo>
                    <a:pt x="13232" y="242226"/>
                  </a:lnTo>
                  <a:lnTo>
                    <a:pt x="3381" y="285169"/>
                  </a:lnTo>
                  <a:lnTo>
                    <a:pt x="0" y="329945"/>
                  </a:lnTo>
                  <a:lnTo>
                    <a:pt x="3381" y="374722"/>
                  </a:lnTo>
                  <a:lnTo>
                    <a:pt x="13232" y="417665"/>
                  </a:lnTo>
                  <a:lnTo>
                    <a:pt x="29110" y="458384"/>
                  </a:lnTo>
                  <a:lnTo>
                    <a:pt x="50574" y="496485"/>
                  </a:lnTo>
                  <a:lnTo>
                    <a:pt x="77181" y="531575"/>
                  </a:lnTo>
                  <a:lnTo>
                    <a:pt x="108489" y="563260"/>
                  </a:lnTo>
                  <a:lnTo>
                    <a:pt x="144058" y="591149"/>
                  </a:lnTo>
                  <a:lnTo>
                    <a:pt x="183444" y="614849"/>
                  </a:lnTo>
                  <a:lnTo>
                    <a:pt x="226206" y="633966"/>
                  </a:lnTo>
                  <a:lnTo>
                    <a:pt x="271903" y="648107"/>
                  </a:lnTo>
                  <a:lnTo>
                    <a:pt x="320092" y="656880"/>
                  </a:lnTo>
                  <a:lnTo>
                    <a:pt x="370331" y="659891"/>
                  </a:lnTo>
                  <a:lnTo>
                    <a:pt x="420571" y="656880"/>
                  </a:lnTo>
                  <a:lnTo>
                    <a:pt x="468760" y="648107"/>
                  </a:lnTo>
                  <a:lnTo>
                    <a:pt x="514457" y="633966"/>
                  </a:lnTo>
                  <a:lnTo>
                    <a:pt x="557219" y="614849"/>
                  </a:lnTo>
                  <a:lnTo>
                    <a:pt x="596605" y="591149"/>
                  </a:lnTo>
                  <a:lnTo>
                    <a:pt x="632174" y="563260"/>
                  </a:lnTo>
                  <a:lnTo>
                    <a:pt x="663482" y="531575"/>
                  </a:lnTo>
                  <a:lnTo>
                    <a:pt x="690089" y="496485"/>
                  </a:lnTo>
                  <a:lnTo>
                    <a:pt x="711553" y="458384"/>
                  </a:lnTo>
                  <a:lnTo>
                    <a:pt x="727431" y="417665"/>
                  </a:lnTo>
                  <a:lnTo>
                    <a:pt x="737282" y="374722"/>
                  </a:lnTo>
                  <a:lnTo>
                    <a:pt x="740663" y="329945"/>
                  </a:lnTo>
                  <a:lnTo>
                    <a:pt x="737282" y="285169"/>
                  </a:lnTo>
                  <a:lnTo>
                    <a:pt x="727431" y="242226"/>
                  </a:lnTo>
                  <a:lnTo>
                    <a:pt x="711553" y="201507"/>
                  </a:lnTo>
                  <a:lnTo>
                    <a:pt x="690089" y="163406"/>
                  </a:lnTo>
                  <a:lnTo>
                    <a:pt x="663482" y="128316"/>
                  </a:lnTo>
                  <a:lnTo>
                    <a:pt x="632174" y="96631"/>
                  </a:lnTo>
                  <a:lnTo>
                    <a:pt x="596605" y="68742"/>
                  </a:lnTo>
                  <a:lnTo>
                    <a:pt x="557219" y="45042"/>
                  </a:lnTo>
                  <a:lnTo>
                    <a:pt x="514457" y="25925"/>
                  </a:lnTo>
                  <a:lnTo>
                    <a:pt x="468760" y="11784"/>
                  </a:lnTo>
                  <a:lnTo>
                    <a:pt x="420571" y="3011"/>
                  </a:lnTo>
                  <a:lnTo>
                    <a:pt x="370331" y="0"/>
                  </a:lnTo>
                  <a:close/>
                </a:path>
              </a:pathLst>
            </a:custGeom>
            <a:solidFill>
              <a:srgbClr val="D3D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466575" y="824484"/>
              <a:ext cx="399288" cy="53187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4463541" y="4898270"/>
            <a:ext cx="3340100" cy="15119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680"/>
              </a:spcBef>
            </a:pPr>
            <a:r>
              <a:rPr sz="6400" i="1" spc="-5" dirty="0">
                <a:solidFill>
                  <a:srgbClr val="006FC0"/>
                </a:solidFill>
                <a:latin typeface="Carlito"/>
                <a:cs typeface="Carlito"/>
              </a:rPr>
              <a:t>+</a:t>
            </a:r>
            <a:endParaRPr sz="6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2650" i="1" spc="5" dirty="0">
                <a:latin typeface="Carlito"/>
                <a:cs typeface="Carlito"/>
              </a:rPr>
              <a:t>4 </a:t>
            </a:r>
            <a:r>
              <a:rPr sz="2650" i="1" spc="-5" dirty="0">
                <a:latin typeface="Carlito"/>
                <a:cs typeface="Carlito"/>
              </a:rPr>
              <a:t>Komponen</a:t>
            </a:r>
            <a:r>
              <a:rPr sz="2650" i="1" spc="-35" dirty="0">
                <a:latin typeface="Carlito"/>
                <a:cs typeface="Carlito"/>
              </a:rPr>
              <a:t> </a:t>
            </a:r>
            <a:r>
              <a:rPr sz="2650" i="1" spc="-10" dirty="0">
                <a:latin typeface="Carlito"/>
                <a:cs typeface="Carlito"/>
              </a:rPr>
              <a:t>Pendukung</a:t>
            </a:r>
            <a:endParaRPr sz="2650">
              <a:latin typeface="Carlito"/>
              <a:cs typeface="Carlito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091433" y="2562605"/>
            <a:ext cx="1717675" cy="1620520"/>
          </a:xfrm>
          <a:custGeom>
            <a:avLst/>
            <a:gdLst/>
            <a:ahLst/>
            <a:cxnLst/>
            <a:rect l="l" t="t" r="r" b="b"/>
            <a:pathLst>
              <a:path w="1717675" h="1620520">
                <a:moveTo>
                  <a:pt x="0" y="810006"/>
                </a:moveTo>
                <a:lnTo>
                  <a:pt x="1359" y="764047"/>
                </a:lnTo>
                <a:lnTo>
                  <a:pt x="5388" y="718760"/>
                </a:lnTo>
                <a:lnTo>
                  <a:pt x="12015" y="674214"/>
                </a:lnTo>
                <a:lnTo>
                  <a:pt x="21168" y="630476"/>
                </a:lnTo>
                <a:lnTo>
                  <a:pt x="32773" y="587615"/>
                </a:lnTo>
                <a:lnTo>
                  <a:pt x="46759" y="545700"/>
                </a:lnTo>
                <a:lnTo>
                  <a:pt x="63053" y="504799"/>
                </a:lnTo>
                <a:lnTo>
                  <a:pt x="81582" y="464980"/>
                </a:lnTo>
                <a:lnTo>
                  <a:pt x="102274" y="426312"/>
                </a:lnTo>
                <a:lnTo>
                  <a:pt x="125057" y="388863"/>
                </a:lnTo>
                <a:lnTo>
                  <a:pt x="149858" y="352702"/>
                </a:lnTo>
                <a:lnTo>
                  <a:pt x="176604" y="317898"/>
                </a:lnTo>
                <a:lnTo>
                  <a:pt x="205224" y="284517"/>
                </a:lnTo>
                <a:lnTo>
                  <a:pt x="235644" y="252630"/>
                </a:lnTo>
                <a:lnTo>
                  <a:pt x="267793" y="222304"/>
                </a:lnTo>
                <a:lnTo>
                  <a:pt x="301598" y="193607"/>
                </a:lnTo>
                <a:lnTo>
                  <a:pt x="336986" y="166609"/>
                </a:lnTo>
                <a:lnTo>
                  <a:pt x="373885" y="141378"/>
                </a:lnTo>
                <a:lnTo>
                  <a:pt x="412222" y="117982"/>
                </a:lnTo>
                <a:lnTo>
                  <a:pt x="451926" y="96489"/>
                </a:lnTo>
                <a:lnTo>
                  <a:pt x="492923" y="76968"/>
                </a:lnTo>
                <a:lnTo>
                  <a:pt x="535141" y="59487"/>
                </a:lnTo>
                <a:lnTo>
                  <a:pt x="578508" y="44115"/>
                </a:lnTo>
                <a:lnTo>
                  <a:pt x="622951" y="30921"/>
                </a:lnTo>
                <a:lnTo>
                  <a:pt x="668398" y="19971"/>
                </a:lnTo>
                <a:lnTo>
                  <a:pt x="714776" y="11336"/>
                </a:lnTo>
                <a:lnTo>
                  <a:pt x="762013" y="5084"/>
                </a:lnTo>
                <a:lnTo>
                  <a:pt x="810036" y="1282"/>
                </a:lnTo>
                <a:lnTo>
                  <a:pt x="858774" y="0"/>
                </a:lnTo>
                <a:lnTo>
                  <a:pt x="907511" y="1282"/>
                </a:lnTo>
                <a:lnTo>
                  <a:pt x="955534" y="5084"/>
                </a:lnTo>
                <a:lnTo>
                  <a:pt x="1002771" y="11336"/>
                </a:lnTo>
                <a:lnTo>
                  <a:pt x="1049149" y="19971"/>
                </a:lnTo>
                <a:lnTo>
                  <a:pt x="1094596" y="30921"/>
                </a:lnTo>
                <a:lnTo>
                  <a:pt x="1139039" y="44115"/>
                </a:lnTo>
                <a:lnTo>
                  <a:pt x="1182406" y="59487"/>
                </a:lnTo>
                <a:lnTo>
                  <a:pt x="1224624" y="76968"/>
                </a:lnTo>
                <a:lnTo>
                  <a:pt x="1265621" y="96489"/>
                </a:lnTo>
                <a:lnTo>
                  <a:pt x="1305325" y="117982"/>
                </a:lnTo>
                <a:lnTo>
                  <a:pt x="1343662" y="141378"/>
                </a:lnTo>
                <a:lnTo>
                  <a:pt x="1380561" y="166609"/>
                </a:lnTo>
                <a:lnTo>
                  <a:pt x="1415949" y="193607"/>
                </a:lnTo>
                <a:lnTo>
                  <a:pt x="1449754" y="222304"/>
                </a:lnTo>
                <a:lnTo>
                  <a:pt x="1481903" y="252630"/>
                </a:lnTo>
                <a:lnTo>
                  <a:pt x="1512323" y="284517"/>
                </a:lnTo>
                <a:lnTo>
                  <a:pt x="1540943" y="317898"/>
                </a:lnTo>
                <a:lnTo>
                  <a:pt x="1567689" y="352702"/>
                </a:lnTo>
                <a:lnTo>
                  <a:pt x="1592490" y="388863"/>
                </a:lnTo>
                <a:lnTo>
                  <a:pt x="1615273" y="426312"/>
                </a:lnTo>
                <a:lnTo>
                  <a:pt x="1635965" y="464980"/>
                </a:lnTo>
                <a:lnTo>
                  <a:pt x="1654494" y="504799"/>
                </a:lnTo>
                <a:lnTo>
                  <a:pt x="1670788" y="545700"/>
                </a:lnTo>
                <a:lnTo>
                  <a:pt x="1684774" y="587615"/>
                </a:lnTo>
                <a:lnTo>
                  <a:pt x="1696379" y="630476"/>
                </a:lnTo>
                <a:lnTo>
                  <a:pt x="1705532" y="674214"/>
                </a:lnTo>
                <a:lnTo>
                  <a:pt x="1712159" y="718760"/>
                </a:lnTo>
                <a:lnTo>
                  <a:pt x="1716188" y="764047"/>
                </a:lnTo>
                <a:lnTo>
                  <a:pt x="1717548" y="810006"/>
                </a:lnTo>
                <a:lnTo>
                  <a:pt x="1716188" y="855964"/>
                </a:lnTo>
                <a:lnTo>
                  <a:pt x="1712159" y="901251"/>
                </a:lnTo>
                <a:lnTo>
                  <a:pt x="1705532" y="945797"/>
                </a:lnTo>
                <a:lnTo>
                  <a:pt x="1696379" y="989535"/>
                </a:lnTo>
                <a:lnTo>
                  <a:pt x="1684774" y="1032396"/>
                </a:lnTo>
                <a:lnTo>
                  <a:pt x="1670788" y="1074311"/>
                </a:lnTo>
                <a:lnTo>
                  <a:pt x="1654494" y="1115212"/>
                </a:lnTo>
                <a:lnTo>
                  <a:pt x="1635965" y="1155031"/>
                </a:lnTo>
                <a:lnTo>
                  <a:pt x="1615273" y="1193699"/>
                </a:lnTo>
                <a:lnTo>
                  <a:pt x="1592490" y="1231148"/>
                </a:lnTo>
                <a:lnTo>
                  <a:pt x="1567689" y="1267309"/>
                </a:lnTo>
                <a:lnTo>
                  <a:pt x="1540943" y="1302113"/>
                </a:lnTo>
                <a:lnTo>
                  <a:pt x="1512323" y="1335494"/>
                </a:lnTo>
                <a:lnTo>
                  <a:pt x="1481903" y="1367381"/>
                </a:lnTo>
                <a:lnTo>
                  <a:pt x="1449754" y="1397707"/>
                </a:lnTo>
                <a:lnTo>
                  <a:pt x="1415949" y="1426404"/>
                </a:lnTo>
                <a:lnTo>
                  <a:pt x="1380561" y="1453402"/>
                </a:lnTo>
                <a:lnTo>
                  <a:pt x="1343662" y="1478633"/>
                </a:lnTo>
                <a:lnTo>
                  <a:pt x="1305325" y="1502029"/>
                </a:lnTo>
                <a:lnTo>
                  <a:pt x="1265621" y="1523522"/>
                </a:lnTo>
                <a:lnTo>
                  <a:pt x="1224624" y="1543043"/>
                </a:lnTo>
                <a:lnTo>
                  <a:pt x="1182406" y="1560524"/>
                </a:lnTo>
                <a:lnTo>
                  <a:pt x="1139039" y="1575896"/>
                </a:lnTo>
                <a:lnTo>
                  <a:pt x="1094596" y="1589090"/>
                </a:lnTo>
                <a:lnTo>
                  <a:pt x="1049149" y="1600040"/>
                </a:lnTo>
                <a:lnTo>
                  <a:pt x="1002771" y="1608675"/>
                </a:lnTo>
                <a:lnTo>
                  <a:pt x="955534" y="1614927"/>
                </a:lnTo>
                <a:lnTo>
                  <a:pt x="907511" y="1618729"/>
                </a:lnTo>
                <a:lnTo>
                  <a:pt x="858774" y="1620012"/>
                </a:lnTo>
                <a:lnTo>
                  <a:pt x="810036" y="1618729"/>
                </a:lnTo>
                <a:lnTo>
                  <a:pt x="762013" y="1614927"/>
                </a:lnTo>
                <a:lnTo>
                  <a:pt x="714776" y="1608675"/>
                </a:lnTo>
                <a:lnTo>
                  <a:pt x="668398" y="1600040"/>
                </a:lnTo>
                <a:lnTo>
                  <a:pt x="622951" y="1589090"/>
                </a:lnTo>
                <a:lnTo>
                  <a:pt x="578508" y="1575896"/>
                </a:lnTo>
                <a:lnTo>
                  <a:pt x="535141" y="1560524"/>
                </a:lnTo>
                <a:lnTo>
                  <a:pt x="492923" y="1543043"/>
                </a:lnTo>
                <a:lnTo>
                  <a:pt x="451926" y="1523522"/>
                </a:lnTo>
                <a:lnTo>
                  <a:pt x="412222" y="1502029"/>
                </a:lnTo>
                <a:lnTo>
                  <a:pt x="373885" y="1478633"/>
                </a:lnTo>
                <a:lnTo>
                  <a:pt x="336986" y="1453402"/>
                </a:lnTo>
                <a:lnTo>
                  <a:pt x="301598" y="1426404"/>
                </a:lnTo>
                <a:lnTo>
                  <a:pt x="267793" y="1397707"/>
                </a:lnTo>
                <a:lnTo>
                  <a:pt x="235644" y="1367381"/>
                </a:lnTo>
                <a:lnTo>
                  <a:pt x="205224" y="1335494"/>
                </a:lnTo>
                <a:lnTo>
                  <a:pt x="176604" y="1302113"/>
                </a:lnTo>
                <a:lnTo>
                  <a:pt x="149858" y="1267309"/>
                </a:lnTo>
                <a:lnTo>
                  <a:pt x="125057" y="1231148"/>
                </a:lnTo>
                <a:lnTo>
                  <a:pt x="102274" y="1193699"/>
                </a:lnTo>
                <a:lnTo>
                  <a:pt x="81582" y="1155031"/>
                </a:lnTo>
                <a:lnTo>
                  <a:pt x="63053" y="1115212"/>
                </a:lnTo>
                <a:lnTo>
                  <a:pt x="46759" y="1074311"/>
                </a:lnTo>
                <a:lnTo>
                  <a:pt x="32773" y="1032396"/>
                </a:lnTo>
                <a:lnTo>
                  <a:pt x="21168" y="989535"/>
                </a:lnTo>
                <a:lnTo>
                  <a:pt x="12015" y="945797"/>
                </a:lnTo>
                <a:lnTo>
                  <a:pt x="5388" y="901251"/>
                </a:lnTo>
                <a:lnTo>
                  <a:pt x="1359" y="855964"/>
                </a:lnTo>
                <a:lnTo>
                  <a:pt x="0" y="810006"/>
                </a:lnTo>
                <a:close/>
              </a:path>
            </a:pathLst>
          </a:custGeom>
          <a:ln w="19812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97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5A0960-4A5D-4EB1-8B50-34D04B1759EA}"/>
              </a:ext>
            </a:extLst>
          </p:cNvPr>
          <p:cNvSpPr/>
          <p:nvPr/>
        </p:nvSpPr>
        <p:spPr>
          <a:xfrm>
            <a:off x="0" y="2571576"/>
            <a:ext cx="12192000" cy="1586429"/>
          </a:xfrm>
          <a:prstGeom prst="rect">
            <a:avLst/>
          </a:prstGeom>
          <a:solidFill>
            <a:srgbClr val="8199A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I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PUSAT LAYANAN USAHA TERPADU KOPERASI DAN UMKM</a:t>
            </a:r>
          </a:p>
          <a:p>
            <a:pPr algn="ctr">
              <a:lnSpc>
                <a:spcPct val="85000"/>
              </a:lnSpc>
            </a:pPr>
            <a:r>
              <a:rPr lang="en-I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(PLUT KUMKM)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316EF4-8D66-40E7-95B6-A9A1691F3C4C}"/>
              </a:ext>
            </a:extLst>
          </p:cNvPr>
          <p:cNvSpPr txBox="1">
            <a:spLocks/>
          </p:cNvSpPr>
          <p:nvPr/>
        </p:nvSpPr>
        <p:spPr>
          <a:xfrm>
            <a:off x="0" y="3565139"/>
            <a:ext cx="12192000" cy="5341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D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7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44FB00-2B65-4EBC-B86A-C530791B4DC0}"/>
              </a:ext>
            </a:extLst>
          </p:cNvPr>
          <p:cNvSpPr/>
          <p:nvPr/>
        </p:nvSpPr>
        <p:spPr>
          <a:xfrm>
            <a:off x="0" y="6567339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C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DC32D2-34E4-49E2-8A90-0E92379C250C}"/>
              </a:ext>
            </a:extLst>
          </p:cNvPr>
          <p:cNvGrpSpPr/>
          <p:nvPr/>
        </p:nvGrpSpPr>
        <p:grpSpPr>
          <a:xfrm>
            <a:off x="92362" y="1287189"/>
            <a:ext cx="11995051" cy="4876801"/>
            <a:chOff x="0" y="1398024"/>
            <a:chExt cx="11995051" cy="4876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2FBA75-9BC5-4780-B6C3-48B21CBDC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182" t="15218" r="41439" b="11247"/>
            <a:stretch/>
          </p:blipFill>
          <p:spPr>
            <a:xfrm>
              <a:off x="0" y="1398024"/>
              <a:ext cx="4171184" cy="48768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DEDD48-8F86-4C58-AE09-18F2C78D9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252" t="16970" r="41624" b="10928"/>
            <a:stretch/>
          </p:blipFill>
          <p:spPr>
            <a:xfrm>
              <a:off x="4219525" y="1481148"/>
              <a:ext cx="4171185" cy="46979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5744DB-E4AF-442E-AD2D-FB3CC95DE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410" t="25590" r="42423" b="10168"/>
            <a:stretch/>
          </p:blipFill>
          <p:spPr>
            <a:xfrm>
              <a:off x="8439051" y="1481147"/>
              <a:ext cx="3556000" cy="4697979"/>
            </a:xfrm>
            <a:prstGeom prst="rect">
              <a:avLst/>
            </a:prstGeom>
          </p:spPr>
        </p:pic>
      </p:grp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C390939-00D9-41A1-BF5B-74979CBC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181" y="6492875"/>
            <a:ext cx="594594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18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24422561-47E8-44CB-A29F-5FBD21B2A60E}"/>
              </a:ext>
            </a:extLst>
          </p:cNvPr>
          <p:cNvSpPr txBox="1">
            <a:spLocks/>
          </p:cNvSpPr>
          <p:nvPr/>
        </p:nvSpPr>
        <p:spPr>
          <a:xfrm>
            <a:off x="0" y="385528"/>
            <a:ext cx="121920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500" b="1" spc="-180" dirty="0">
                <a:latin typeface="Candara" panose="020E0502030303020204" pitchFamily="34" charset="0"/>
              </a:rPr>
              <a:t>TANGKAPAN BERITA TENTANG PLUT KUMKM</a:t>
            </a:r>
            <a:endParaRPr lang="en-US" sz="35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5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980" y="6492875"/>
            <a:ext cx="353291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19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79371652-EEB6-4665-A155-17EAF80D0712}"/>
              </a:ext>
            </a:extLst>
          </p:cNvPr>
          <p:cNvSpPr txBox="1">
            <a:spLocks noGrp="1"/>
          </p:cNvSpPr>
          <p:nvPr/>
        </p:nvSpPr>
        <p:spPr>
          <a:xfrm>
            <a:off x="-4343400" y="242668"/>
            <a:ext cx="12192000" cy="101053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PUSAT LAYANAN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 TERPADU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51">
            <a:extLst>
              <a:ext uri="{FF2B5EF4-FFF2-40B4-BE49-F238E27FC236}">
                <a16:creationId xmlns:a16="http://schemas.microsoft.com/office/drawing/2014/main" id="{1938DD51-31DF-453C-93FA-1BEB7C66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Candara" panose="020E0502030303020204" pitchFamily="34" charset="0"/>
            </a:endParaRPr>
          </a:p>
        </p:txBody>
      </p:sp>
      <p:pic>
        <p:nvPicPr>
          <p:cNvPr id="51" name="Picture Placeholder 3">
            <a:extLst>
              <a:ext uri="{FF2B5EF4-FFF2-40B4-BE49-F238E27FC236}">
                <a16:creationId xmlns:a16="http://schemas.microsoft.com/office/drawing/2014/main" id="{D2A3015F-331C-4CFF-8242-48DAA101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3889"/>
          <a:stretch/>
        </p:blipFill>
        <p:spPr>
          <a:xfrm>
            <a:off x="5561668" y="3205916"/>
            <a:ext cx="6630332" cy="336113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2" name="Picture Placeholder 12" descr="A building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663CD356-3C42-4615-BCDD-DE9C1BE7D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/>
          <a:stretch/>
        </p:blipFill>
        <p:spPr>
          <a:xfrm>
            <a:off x="4746644" y="0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84CFB2C3-F5CA-497D-9952-ABDA25E116F5}"/>
              </a:ext>
            </a:extLst>
          </p:cNvPr>
          <p:cNvSpPr/>
          <p:nvPr/>
        </p:nvSpPr>
        <p:spPr>
          <a:xfrm>
            <a:off x="239675" y="1527521"/>
            <a:ext cx="4891574" cy="4886807"/>
          </a:xfrm>
          <a:prstGeom prst="round1Rect">
            <a:avLst/>
          </a:prstGeom>
          <a:solidFill>
            <a:srgbClr val="DD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bject 3">
            <a:extLst>
              <a:ext uri="{FF2B5EF4-FFF2-40B4-BE49-F238E27FC236}">
                <a16:creationId xmlns:a16="http://schemas.microsoft.com/office/drawing/2014/main" id="{2C8A2CF2-9607-4F20-A43C-B98752905185}"/>
              </a:ext>
            </a:extLst>
          </p:cNvPr>
          <p:cNvSpPr txBox="1"/>
          <p:nvPr/>
        </p:nvSpPr>
        <p:spPr>
          <a:xfrm>
            <a:off x="403394" y="1721401"/>
            <a:ext cx="4754880" cy="464642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3" marR="438172" algn="just">
              <a:lnSpc>
                <a:spcPct val="105000"/>
              </a:lnSpc>
              <a:tabLst>
                <a:tab pos="269677" algn="l"/>
              </a:tabLst>
            </a:pP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merupakan</a:t>
            </a:r>
            <a:r>
              <a:rPr lang="en-US" sz="2400" b="1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unit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teknis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yang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memberikan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layanan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pendampingan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usaha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yang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inklusif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dan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pemberdayaan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lainnya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kepada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koperasi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, UMK dan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wirausaha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secara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komprehensif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dan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terpadu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untuk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meningkatkan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produktivitas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,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nilai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tambah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,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kapasitas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dan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kualitas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kerja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,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daya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saing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dan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pemulihan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usaha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koperasi</a:t>
            </a:r>
            <a:r>
              <a:rPr lang="en-US" sz="2400" spc="3" dirty="0">
                <a:latin typeface="Candara" panose="020E0502030303020204" pitchFamily="34" charset="0"/>
                <a:cs typeface="Tahoma" panose="020B0604030504040204"/>
              </a:rPr>
              <a:t>, UMK dan </a:t>
            </a:r>
            <a:r>
              <a:rPr lang="en-US" sz="2400" spc="3" dirty="0" err="1">
                <a:latin typeface="Candara" panose="020E0502030303020204" pitchFamily="34" charset="0"/>
                <a:cs typeface="Tahoma" panose="020B0604030504040204"/>
              </a:rPr>
              <a:t>wirausaha</a:t>
            </a:r>
            <a:endParaRPr sz="2400" dirty="0">
              <a:latin typeface="Candara" panose="020E0502030303020204" pitchFamily="34" charset="0"/>
              <a:cs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18497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10DD89D1-C945-4A81-A022-1E012D6BE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6" b="21222"/>
          <a:stretch/>
        </p:blipFill>
        <p:spPr>
          <a:xfrm>
            <a:off x="0" y="-57161"/>
            <a:ext cx="12192000" cy="693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7" name="object 23"/>
          <p:cNvSpPr/>
          <p:nvPr/>
        </p:nvSpPr>
        <p:spPr>
          <a:xfrm flipH="1">
            <a:off x="5519914" y="2366350"/>
            <a:ext cx="369185" cy="3175377"/>
          </a:xfrm>
          <a:custGeom>
            <a:avLst/>
            <a:gdLst/>
            <a:ahLst/>
            <a:cxnLst/>
            <a:rect l="l" t="t" r="r" b="b"/>
            <a:pathLst>
              <a:path w="572770" h="2210435">
                <a:moveTo>
                  <a:pt x="0" y="1489202"/>
                </a:moveTo>
                <a:lnTo>
                  <a:pt x="0" y="0"/>
                </a:lnTo>
                <a:lnTo>
                  <a:pt x="572516" y="0"/>
                </a:lnTo>
              </a:path>
              <a:path w="572770" h="2210435">
                <a:moveTo>
                  <a:pt x="0" y="879347"/>
                </a:moveTo>
                <a:lnTo>
                  <a:pt x="0" y="2210435"/>
                </a:lnTo>
                <a:lnTo>
                  <a:pt x="565912" y="2210435"/>
                </a:lnTo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>
              <a:latin typeface="Candara" panose="020E0502030303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93178" y="4611752"/>
            <a:ext cx="3304805" cy="1187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393178" y="3293110"/>
            <a:ext cx="3304805" cy="1187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93179" y="1974468"/>
            <a:ext cx="3304804" cy="1187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object 23"/>
          <p:cNvSpPr/>
          <p:nvPr/>
        </p:nvSpPr>
        <p:spPr>
          <a:xfrm>
            <a:off x="2454288" y="2676454"/>
            <a:ext cx="572770" cy="2210435"/>
          </a:xfrm>
          <a:custGeom>
            <a:avLst/>
            <a:gdLst/>
            <a:ahLst/>
            <a:cxnLst/>
            <a:rect l="l" t="t" r="r" b="b"/>
            <a:pathLst>
              <a:path w="572770" h="2210435">
                <a:moveTo>
                  <a:pt x="0" y="1489202"/>
                </a:moveTo>
                <a:lnTo>
                  <a:pt x="0" y="0"/>
                </a:lnTo>
                <a:lnTo>
                  <a:pt x="572516" y="0"/>
                </a:lnTo>
              </a:path>
              <a:path w="572770" h="2210435">
                <a:moveTo>
                  <a:pt x="0" y="879347"/>
                </a:moveTo>
                <a:lnTo>
                  <a:pt x="0" y="2210435"/>
                </a:lnTo>
                <a:lnTo>
                  <a:pt x="565912" y="2210435"/>
                </a:lnTo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>
              <a:latin typeface="Candara" panose="020E0502030303020204" pitchFamily="34" charset="0"/>
            </a:endParaRPr>
          </a:p>
        </p:txBody>
      </p:sp>
      <p:pic>
        <p:nvPicPr>
          <p:cNvPr id="18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31873" y="2547232"/>
            <a:ext cx="2686560" cy="2401274"/>
          </a:xfrm>
          <a:prstGeom prst="rect">
            <a:avLst/>
          </a:prstGeom>
        </p:spPr>
      </p:pic>
      <p:sp>
        <p:nvSpPr>
          <p:cNvPr id="19" name="object 28"/>
          <p:cNvSpPr txBox="1"/>
          <p:nvPr/>
        </p:nvSpPr>
        <p:spPr>
          <a:xfrm>
            <a:off x="693250" y="1386580"/>
            <a:ext cx="10863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AGENDA</a:t>
            </a:r>
            <a:r>
              <a:rPr lang="en-US" sz="1600" b="1" spc="-5" dirty="0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 I</a:t>
            </a:r>
            <a:endParaRPr sz="1600" dirty="0">
              <a:solidFill>
                <a:srgbClr val="002060"/>
              </a:solidFill>
              <a:latin typeface="Candara" panose="020E0502030303020204" pitchFamily="34" charset="0"/>
              <a:cs typeface="Tahom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AAADD4-F879-485E-8030-7DC074EA8162}"/>
              </a:ext>
            </a:extLst>
          </p:cNvPr>
          <p:cNvSpPr txBox="1">
            <a:spLocks/>
          </p:cNvSpPr>
          <p:nvPr/>
        </p:nvSpPr>
        <p:spPr>
          <a:xfrm>
            <a:off x="292953" y="225580"/>
            <a:ext cx="9393663" cy="505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22">
              <a:defRPr/>
            </a:pPr>
            <a:r>
              <a:rPr lang="en-US" sz="2200" b="1" spc="300" dirty="0">
                <a:solidFill>
                  <a:srgbClr val="082D62"/>
                </a:solidFill>
                <a:latin typeface="Candara" panose="020E0502030303020204" pitchFamily="34" charset="0"/>
                <a:ea typeface="Baghdad" charset="-78"/>
                <a:cs typeface="Baghdad" charset="-78"/>
              </a:rPr>
              <a:t>STRATEGI PENGEMBANGAN KEBIJAKAN BERDASARKAN</a:t>
            </a:r>
          </a:p>
          <a:p>
            <a:pPr lvl="0" defTabSz="914422">
              <a:defRPr/>
            </a:pPr>
            <a:r>
              <a:rPr lang="en-US" sz="2200" b="1" spc="300" dirty="0">
                <a:solidFill>
                  <a:srgbClr val="082D62"/>
                </a:solidFill>
                <a:latin typeface="Candara" panose="020E0502030303020204" pitchFamily="34" charset="0"/>
                <a:ea typeface="Baghdad" charset="-78"/>
                <a:cs typeface="Baghdad" charset="-78"/>
              </a:rPr>
              <a:t>RPJMN 2020-2024</a:t>
            </a:r>
            <a:endParaRPr lang="id-ID" sz="2200" b="1" spc="300" dirty="0">
              <a:solidFill>
                <a:srgbClr val="082D62"/>
              </a:solidFill>
              <a:latin typeface="Candara" panose="020E0502030303020204" pitchFamily="34" charset="0"/>
              <a:ea typeface="Baghdad" charset="-78"/>
              <a:cs typeface="Baghdad" charset="-78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3841244" y="1398020"/>
            <a:ext cx="149337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b="1" spc="-50" dirty="0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INDIKATOR</a:t>
            </a:r>
            <a:endParaRPr sz="1600" dirty="0">
              <a:solidFill>
                <a:srgbClr val="002060"/>
              </a:solidFill>
              <a:latin typeface="Candara" panose="020E0502030303020204" pitchFamily="34" charset="0"/>
              <a:cs typeface="Tahom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03642" y="1982071"/>
            <a:ext cx="2561173" cy="14363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5194" y="2207953"/>
            <a:ext cx="2866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055" marR="128905" indent="635" algn="ctr">
              <a:lnSpc>
                <a:spcPct val="100000"/>
              </a:lnSpc>
              <a:spcBef>
                <a:spcPts val="260"/>
              </a:spcBef>
            </a:pPr>
            <a:r>
              <a:rPr lang="en-US" b="1" spc="-65" dirty="0" err="1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Rasio</a:t>
            </a:r>
            <a:r>
              <a:rPr lang="en-US" b="1" spc="-65" dirty="0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 </a:t>
            </a:r>
            <a:r>
              <a:rPr lang="en-US" b="1" spc="-65" dirty="0" err="1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kewirausahaan</a:t>
            </a:r>
            <a:r>
              <a:rPr lang="en-US" b="1" spc="-65" dirty="0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 </a:t>
            </a:r>
            <a:r>
              <a:rPr lang="en-US" b="1" spc="-65" dirty="0" err="1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nasional</a:t>
            </a:r>
            <a:r>
              <a:rPr lang="en-US" b="1" spc="-65" dirty="0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 </a:t>
            </a:r>
            <a:r>
              <a:rPr lang="en-US" b="1" spc="-65" dirty="0" err="1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sebesar</a:t>
            </a:r>
            <a:r>
              <a:rPr lang="en-US" b="1" spc="-65" dirty="0">
                <a:solidFill>
                  <a:schemeClr val="bg1"/>
                </a:solidFill>
                <a:latin typeface="Candara" panose="020E0502030303020204" pitchFamily="34" charset="0"/>
                <a:cs typeface="Tahoma"/>
              </a:rPr>
              <a:t> 3,95% pada 2024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  <a:cs typeface="Tahom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03642" y="4374529"/>
            <a:ext cx="2561173" cy="1436319"/>
          </a:xfrm>
          <a:prstGeom prst="rect">
            <a:avLst/>
          </a:prstGeom>
          <a:solidFill>
            <a:srgbClr val="7D9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2744" y="4487342"/>
            <a:ext cx="2172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Pertumbuhan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wirausaha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sebesar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4%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pada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2024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77479" y="2131129"/>
            <a:ext cx="19248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Meningkatkan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kapasitas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usaha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dan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akses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pembiayaan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bagi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wirausaha</a:t>
            </a:r>
            <a:endParaRPr lang="en-US" sz="1300" dirty="0">
              <a:solidFill>
                <a:srgbClr val="002060"/>
              </a:solidFill>
              <a:latin typeface="Candara" panose="020E0502030303020204" pitchFamily="34" charset="0"/>
              <a:ea typeface="Tahoma" charset="0"/>
              <a:cs typeface="Tahoma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76" y="1976569"/>
            <a:ext cx="1108667" cy="110866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858537" y="3493647"/>
            <a:ext cx="182807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Meningkatkan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penciptaan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peluang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usaha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dan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i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start-up</a:t>
            </a:r>
            <a:endParaRPr lang="en-US" sz="1300" dirty="0">
              <a:solidFill>
                <a:srgbClr val="002060"/>
              </a:solidFill>
              <a:latin typeface="Candara" panose="020E0502030303020204" pitchFamily="34" charset="0"/>
              <a:ea typeface="Tahoma" charset="0"/>
              <a:cs typeface="Tahoma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96" y="3259196"/>
            <a:ext cx="1240910" cy="124091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828448" y="4892323"/>
            <a:ext cx="1901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Meningkatkan</a:t>
            </a:r>
            <a:r>
              <a:rPr lang="en-US" sz="12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nilai</a:t>
            </a:r>
            <a:r>
              <a:rPr lang="en-US" sz="12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tambah</a:t>
            </a:r>
            <a:r>
              <a:rPr lang="en-US" sz="12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usaha</a:t>
            </a:r>
            <a:r>
              <a:rPr lang="en-US" sz="12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sosial</a:t>
            </a:r>
            <a:endParaRPr lang="en-US" sz="1200" dirty="0">
              <a:solidFill>
                <a:srgbClr val="002060"/>
              </a:solidFill>
              <a:latin typeface="Candara" panose="020E0502030303020204" pitchFamily="34" charset="0"/>
              <a:ea typeface="Tahoma" charset="0"/>
              <a:cs typeface="Tahoma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37" y="4606045"/>
            <a:ext cx="1237227" cy="1237227"/>
          </a:xfrm>
          <a:prstGeom prst="rect">
            <a:avLst/>
          </a:prstGeom>
        </p:spPr>
      </p:pic>
      <p:sp>
        <p:nvSpPr>
          <p:cNvPr id="36" name="object 21"/>
          <p:cNvSpPr txBox="1"/>
          <p:nvPr/>
        </p:nvSpPr>
        <p:spPr>
          <a:xfrm>
            <a:off x="6933153" y="1335669"/>
            <a:ext cx="233013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b="1" spc="-65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STRATEGI</a:t>
            </a:r>
            <a:r>
              <a:rPr sz="1600" b="1" spc="-5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 </a:t>
            </a:r>
            <a:r>
              <a:rPr sz="1600" b="1" spc="-70" dirty="0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KEB</a:t>
            </a:r>
            <a:r>
              <a:rPr sz="1600" b="1" spc="-50" dirty="0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IJAKAN</a:t>
            </a:r>
            <a:endParaRPr sz="1600">
              <a:solidFill>
                <a:srgbClr val="002060"/>
              </a:solidFill>
              <a:latin typeface="Candara" panose="020E0502030303020204" pitchFamily="34" charset="0"/>
              <a:cs typeface="Tahoma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882472" y="2697244"/>
            <a:ext cx="456859" cy="0"/>
          </a:xfrm>
          <a:prstGeom prst="straightConnector1">
            <a:avLst/>
          </a:prstGeom>
          <a:ln w="38100">
            <a:solidFill>
              <a:srgbClr val="5A9B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882472" y="3878344"/>
            <a:ext cx="456859" cy="0"/>
          </a:xfrm>
          <a:prstGeom prst="straightConnector1">
            <a:avLst/>
          </a:prstGeom>
          <a:ln w="38100">
            <a:solidFill>
              <a:srgbClr val="5A9B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896885" y="5084844"/>
            <a:ext cx="456859" cy="0"/>
          </a:xfrm>
          <a:prstGeom prst="straightConnector1">
            <a:avLst/>
          </a:prstGeom>
          <a:ln w="38100">
            <a:solidFill>
              <a:srgbClr val="5A9B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0067709" y="1982744"/>
            <a:ext cx="1941966" cy="381672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108499" y="2247577"/>
            <a:ext cx="1908219" cy="266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2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Pelatihan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Kewirausahaan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bagi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wirausaha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pemuda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;</a:t>
            </a:r>
          </a:p>
          <a:p>
            <a:pPr marL="233363" indent="-233363">
              <a:lnSpc>
                <a:spcPct val="12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5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Inkubasi</a:t>
            </a:r>
            <a:r>
              <a:rPr lang="en-US" sz="15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Usaha;</a:t>
            </a:r>
          </a:p>
          <a:p>
            <a:pPr marL="233363" indent="-233363">
              <a:lnSpc>
                <a:spcPct val="12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Penguatan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Kapasitas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Layanan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Usaha;</a:t>
            </a:r>
          </a:p>
          <a:p>
            <a:pPr marL="233363" indent="-233363">
              <a:lnSpc>
                <a:spcPct val="12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Penyelenggaraan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Sentra IKM;</a:t>
            </a:r>
          </a:p>
          <a:p>
            <a:pPr marL="233363" indent="-233363">
              <a:lnSpc>
                <a:spcPct val="12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Penyediaan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Insentif</a:t>
            </a:r>
            <a:r>
              <a:rPr lang="en-US" sz="1300" b="1" dirty="0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Candara" panose="020E0502030303020204" pitchFamily="34" charset="0"/>
                <a:ea typeface="Tahoma" charset="0"/>
                <a:cs typeface="Tahoma" charset="0"/>
              </a:rPr>
              <a:t>Fiskal</a:t>
            </a:r>
            <a:endParaRPr lang="en-US" sz="1300" dirty="0">
              <a:solidFill>
                <a:srgbClr val="002060"/>
              </a:solidFill>
              <a:latin typeface="Candara" panose="020E0502030303020204" pitchFamily="34" charset="0"/>
              <a:ea typeface="Tahoma" charset="0"/>
              <a:cs typeface="Tahoma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9693087" y="3880785"/>
            <a:ext cx="337551" cy="10320"/>
          </a:xfrm>
          <a:prstGeom prst="straightConnector1">
            <a:avLst/>
          </a:prstGeom>
          <a:ln w="38100">
            <a:solidFill>
              <a:srgbClr val="5A9B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1"/>
          <p:cNvSpPr txBox="1"/>
          <p:nvPr/>
        </p:nvSpPr>
        <p:spPr>
          <a:xfrm>
            <a:off x="10518042" y="1334320"/>
            <a:ext cx="233013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b="1" spc="-65">
                <a:solidFill>
                  <a:srgbClr val="002060"/>
                </a:solidFill>
                <a:latin typeface="Candara" panose="020E0502030303020204" pitchFamily="34" charset="0"/>
                <a:cs typeface="Tahoma"/>
              </a:rPr>
              <a:t>KEGIATAN</a:t>
            </a:r>
            <a:endParaRPr sz="1600" dirty="0">
              <a:solidFill>
                <a:srgbClr val="002060"/>
              </a:solidFill>
              <a:latin typeface="Candara" panose="020E0502030303020204" pitchFamily="34" charset="0"/>
              <a:cs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1456" y="2984206"/>
            <a:ext cx="1855960" cy="862048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4490" y="4876934"/>
            <a:ext cx="16033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err="1">
                <a:latin typeface="Candara" panose="020E0502030303020204" pitchFamily="34" charset="0"/>
              </a:rPr>
              <a:t>Sumber</a:t>
            </a:r>
            <a:r>
              <a:rPr lang="en-US" sz="1000" i="1" dirty="0">
                <a:latin typeface="Candara" panose="020E0502030303020204" pitchFamily="34" charset="0"/>
              </a:rPr>
              <a:t>: RPJMN 2020-2024</a:t>
            </a:r>
          </a:p>
        </p:txBody>
      </p:sp>
    </p:spTree>
    <p:extLst>
      <p:ext uri="{BB962C8B-B14F-4D97-AF65-F5344CB8AC3E}">
        <p14:creationId xmlns:p14="http://schemas.microsoft.com/office/powerpoint/2010/main" val="3515764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7308D5B-5B43-446F-AD89-BAE8ACD12852}"/>
              </a:ext>
            </a:extLst>
          </p:cNvPr>
          <p:cNvSpPr/>
          <p:nvPr/>
        </p:nvSpPr>
        <p:spPr>
          <a:xfrm>
            <a:off x="0" y="6567058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0C6A7056-5063-47E1-9C09-8F04DFBF31B4}"/>
              </a:ext>
            </a:extLst>
          </p:cNvPr>
          <p:cNvSpPr txBox="1">
            <a:spLocks/>
          </p:cNvSpPr>
          <p:nvPr/>
        </p:nvSpPr>
        <p:spPr>
          <a:xfrm>
            <a:off x="11600122" y="6642169"/>
            <a:ext cx="532150" cy="74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pPr/>
              <a:t>20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83F290-E2CF-409C-AD77-EA09D4F896A6}"/>
              </a:ext>
            </a:extLst>
          </p:cNvPr>
          <p:cNvSpPr/>
          <p:nvPr/>
        </p:nvSpPr>
        <p:spPr>
          <a:xfrm>
            <a:off x="-45768" y="11687"/>
            <a:ext cx="12132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LAYANAN PLUT KUMKM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7915DE-23F2-4A60-A7F3-24ABD08FAF5D}"/>
              </a:ext>
            </a:extLst>
          </p:cNvPr>
          <p:cNvGrpSpPr/>
          <p:nvPr/>
        </p:nvGrpSpPr>
        <p:grpSpPr>
          <a:xfrm>
            <a:off x="155670" y="1859176"/>
            <a:ext cx="2366862" cy="2177293"/>
            <a:chOff x="2584679" y="1563790"/>
            <a:chExt cx="2366862" cy="2177293"/>
          </a:xfrm>
        </p:grpSpPr>
        <p:sp>
          <p:nvSpPr>
            <p:cNvPr id="22" name="직사각형 1">
              <a:extLst>
                <a:ext uri="{FF2B5EF4-FFF2-40B4-BE49-F238E27FC236}">
                  <a16:creationId xmlns:a16="http://schemas.microsoft.com/office/drawing/2014/main" id="{9BD9A58C-E59F-416B-95AD-2B3B65D51837}"/>
                </a:ext>
              </a:extLst>
            </p:cNvPr>
            <p:cNvSpPr/>
            <p:nvPr/>
          </p:nvSpPr>
          <p:spPr>
            <a:xfrm>
              <a:off x="2884123" y="3245818"/>
              <a:ext cx="2067418" cy="49526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/>
                <a:t>Coworking</a:t>
              </a:r>
            </a:p>
            <a:p>
              <a:pPr algn="ctr"/>
              <a:r>
                <a:rPr lang="en-US" altLang="ko-KR" sz="1400" b="1" dirty="0"/>
                <a:t> Space </a:t>
              </a:r>
              <a:endParaRPr lang="ko-KR" altLang="en-US" sz="1400" b="1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FDD7155-954F-4FCA-8385-D7B72A650283}"/>
                </a:ext>
              </a:extLst>
            </p:cNvPr>
            <p:cNvSpPr/>
            <p:nvPr/>
          </p:nvSpPr>
          <p:spPr>
            <a:xfrm>
              <a:off x="2584679" y="1563790"/>
              <a:ext cx="684326" cy="6843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0866B3D-76ED-4390-89B1-CD3F180D118B}"/>
                </a:ext>
              </a:extLst>
            </p:cNvPr>
            <p:cNvCxnSpPr/>
            <p:nvPr/>
          </p:nvCxnSpPr>
          <p:spPr>
            <a:xfrm flipV="1">
              <a:off x="2924841" y="2374983"/>
              <a:ext cx="0" cy="936000"/>
            </a:xfrm>
            <a:prstGeom prst="straightConnector1">
              <a:avLst/>
            </a:prstGeom>
            <a:ln w="25400">
              <a:solidFill>
                <a:schemeClr val="accent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사각형 1">
            <a:extLst>
              <a:ext uri="{FF2B5EF4-FFF2-40B4-BE49-F238E27FC236}">
                <a16:creationId xmlns:a16="http://schemas.microsoft.com/office/drawing/2014/main" id="{0F6F7A23-B11E-49DA-AC77-CA4D566AB8FB}"/>
              </a:ext>
            </a:extLst>
          </p:cNvPr>
          <p:cNvSpPr/>
          <p:nvPr/>
        </p:nvSpPr>
        <p:spPr>
          <a:xfrm>
            <a:off x="455115" y="4080908"/>
            <a:ext cx="2067419" cy="49526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 err="1"/>
              <a:t>Konsultasi</a:t>
            </a:r>
            <a:endParaRPr lang="en-US" altLang="ko-KR" sz="1400" b="1" dirty="0"/>
          </a:p>
          <a:p>
            <a:pPr algn="ctr"/>
            <a:r>
              <a:rPr lang="en-US" altLang="ko-KR" sz="1400" b="1" dirty="0" err="1"/>
              <a:t>Bisnis</a:t>
            </a:r>
            <a:endParaRPr lang="ko-KR" altLang="en-US" sz="1400" b="1" dirty="0"/>
          </a:p>
        </p:txBody>
      </p:sp>
      <p:cxnSp>
        <p:nvCxnSpPr>
          <p:cNvPr id="53" name="Straight Arrow Connector 8">
            <a:extLst>
              <a:ext uri="{FF2B5EF4-FFF2-40B4-BE49-F238E27FC236}">
                <a16:creationId xmlns:a16="http://schemas.microsoft.com/office/drawing/2014/main" id="{52896DAA-ABD1-4F61-8ED8-A4488FA7B3DC}"/>
              </a:ext>
            </a:extLst>
          </p:cNvPr>
          <p:cNvCxnSpPr/>
          <p:nvPr/>
        </p:nvCxnSpPr>
        <p:spPr>
          <a:xfrm rot="10800000" flipV="1">
            <a:off x="495016" y="4448581"/>
            <a:ext cx="0" cy="936000"/>
          </a:xfrm>
          <a:prstGeom prst="straightConnector1">
            <a:avLst/>
          </a:prstGeom>
          <a:ln w="25400">
            <a:solidFill>
              <a:schemeClr val="accent6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9">
            <a:extLst>
              <a:ext uri="{FF2B5EF4-FFF2-40B4-BE49-F238E27FC236}">
                <a16:creationId xmlns:a16="http://schemas.microsoft.com/office/drawing/2014/main" id="{01C7FDFF-78EE-457C-AE02-1E83A3B6D17D}"/>
              </a:ext>
            </a:extLst>
          </p:cNvPr>
          <p:cNvSpPr/>
          <p:nvPr/>
        </p:nvSpPr>
        <p:spPr>
          <a:xfrm>
            <a:off x="131544" y="5480565"/>
            <a:ext cx="684326" cy="6843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BFB25A-C76B-4513-87F8-5BA902722531}"/>
              </a:ext>
            </a:extLst>
          </p:cNvPr>
          <p:cNvSpPr txBox="1"/>
          <p:nvPr/>
        </p:nvSpPr>
        <p:spPr>
          <a:xfrm>
            <a:off x="876791" y="4679829"/>
            <a:ext cx="1645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Tempat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layanan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konsultasi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bisnis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pendampingan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usaha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dari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para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konsultan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/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pendamping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kepada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pelaku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59" name="Teardrop 1">
            <a:extLst>
              <a:ext uri="{FF2B5EF4-FFF2-40B4-BE49-F238E27FC236}">
                <a16:creationId xmlns:a16="http://schemas.microsoft.com/office/drawing/2014/main" id="{E6B74710-F8E0-4B54-8C87-AE9EA6EBB83E}"/>
              </a:ext>
            </a:extLst>
          </p:cNvPr>
          <p:cNvSpPr/>
          <p:nvPr/>
        </p:nvSpPr>
        <p:spPr>
          <a:xfrm rot="18805991">
            <a:off x="291392" y="1993016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3" name="Rectangle 9">
            <a:extLst>
              <a:ext uri="{FF2B5EF4-FFF2-40B4-BE49-F238E27FC236}">
                <a16:creationId xmlns:a16="http://schemas.microsoft.com/office/drawing/2014/main" id="{767FC4DD-A6C0-4245-8EEC-E92EB999B3B4}"/>
              </a:ext>
            </a:extLst>
          </p:cNvPr>
          <p:cNvSpPr/>
          <p:nvPr/>
        </p:nvSpPr>
        <p:spPr>
          <a:xfrm>
            <a:off x="315998" y="5672533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797DAF-AC7E-4A55-88A9-06B12F3E4841}"/>
              </a:ext>
            </a:extLst>
          </p:cNvPr>
          <p:cNvSpPr txBox="1"/>
          <p:nvPr/>
        </p:nvSpPr>
        <p:spPr>
          <a:xfrm>
            <a:off x="769308" y="701375"/>
            <a:ext cx="16828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Ruang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kerja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bersama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/coworking space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dimanfaatkan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sebagai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wadah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bertemunya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pelaku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untuk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mendiskusikan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ide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bisnis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pengembangan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usaha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65" name="직사각형 1">
            <a:extLst>
              <a:ext uri="{FF2B5EF4-FFF2-40B4-BE49-F238E27FC236}">
                <a16:creationId xmlns:a16="http://schemas.microsoft.com/office/drawing/2014/main" id="{3F95A1F7-9C05-43A7-A574-1F49D7A2B778}"/>
              </a:ext>
            </a:extLst>
          </p:cNvPr>
          <p:cNvSpPr/>
          <p:nvPr/>
        </p:nvSpPr>
        <p:spPr>
          <a:xfrm>
            <a:off x="2833925" y="4083050"/>
            <a:ext cx="2067419" cy="495266"/>
          </a:xfrm>
          <a:prstGeom prst="rect">
            <a:avLst/>
          </a:prstGeom>
          <a:solidFill>
            <a:srgbClr val="ED7D3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 err="1"/>
              <a:t>Pelatihan</a:t>
            </a:r>
            <a:r>
              <a:rPr lang="en-US" altLang="ko-KR" sz="1400" b="1" dirty="0"/>
              <a:t> Teknis dan </a:t>
            </a:r>
            <a:r>
              <a:rPr lang="en-US" altLang="ko-KR" sz="1400" b="1" dirty="0" err="1"/>
              <a:t>Manajerial</a:t>
            </a:r>
            <a:r>
              <a:rPr lang="en-US" altLang="ko-KR" sz="1400" b="1" dirty="0"/>
              <a:t> </a:t>
            </a:r>
            <a:endParaRPr lang="ko-KR" altLang="en-US" sz="1400" b="1" dirty="0"/>
          </a:p>
        </p:txBody>
      </p:sp>
      <p:cxnSp>
        <p:nvCxnSpPr>
          <p:cNvPr id="66" name="Straight Arrow Connector 8">
            <a:extLst>
              <a:ext uri="{FF2B5EF4-FFF2-40B4-BE49-F238E27FC236}">
                <a16:creationId xmlns:a16="http://schemas.microsoft.com/office/drawing/2014/main" id="{54F39E3C-E8FE-424C-BA13-E6115431ED46}"/>
              </a:ext>
            </a:extLst>
          </p:cNvPr>
          <p:cNvCxnSpPr/>
          <p:nvPr/>
        </p:nvCxnSpPr>
        <p:spPr>
          <a:xfrm rot="10800000" flipV="1">
            <a:off x="2873826" y="4450723"/>
            <a:ext cx="0" cy="936000"/>
          </a:xfrm>
          <a:prstGeom prst="straightConnector1">
            <a:avLst/>
          </a:prstGeom>
          <a:ln w="25400">
            <a:solidFill>
              <a:srgbClr val="ED7D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19">
            <a:extLst>
              <a:ext uri="{FF2B5EF4-FFF2-40B4-BE49-F238E27FC236}">
                <a16:creationId xmlns:a16="http://schemas.microsoft.com/office/drawing/2014/main" id="{DB622774-298F-4147-8B5A-8704CD7DE84A}"/>
              </a:ext>
            </a:extLst>
          </p:cNvPr>
          <p:cNvSpPr/>
          <p:nvPr/>
        </p:nvSpPr>
        <p:spPr>
          <a:xfrm>
            <a:off x="2510354" y="5482707"/>
            <a:ext cx="684326" cy="684326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0B8375-F8EC-4D65-A213-8547D79E0D35}"/>
              </a:ext>
            </a:extLst>
          </p:cNvPr>
          <p:cNvSpPr txBox="1"/>
          <p:nvPr/>
        </p:nvSpPr>
        <p:spPr>
          <a:xfrm>
            <a:off x="3255601" y="4681971"/>
            <a:ext cx="16457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Sarana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pelatihan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teknis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dan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manajerial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bagi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para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calon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wirausaha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sesuai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bidangnya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8D5D8CCD-153E-4640-96DD-63CC28BDD01F}"/>
              </a:ext>
            </a:extLst>
          </p:cNvPr>
          <p:cNvSpPr/>
          <p:nvPr/>
        </p:nvSpPr>
        <p:spPr>
          <a:xfrm>
            <a:off x="2694808" y="5674675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17FC4A-6895-4FD4-B515-BA72BC3175C1}"/>
              </a:ext>
            </a:extLst>
          </p:cNvPr>
          <p:cNvGrpSpPr/>
          <p:nvPr/>
        </p:nvGrpSpPr>
        <p:grpSpPr>
          <a:xfrm>
            <a:off x="2513200" y="1860801"/>
            <a:ext cx="2388123" cy="2177293"/>
            <a:chOff x="2584679" y="1563790"/>
            <a:chExt cx="2388123" cy="2177293"/>
          </a:xfrm>
        </p:grpSpPr>
        <p:sp>
          <p:nvSpPr>
            <p:cNvPr id="71" name="직사각형 1">
              <a:extLst>
                <a:ext uri="{FF2B5EF4-FFF2-40B4-BE49-F238E27FC236}">
                  <a16:creationId xmlns:a16="http://schemas.microsoft.com/office/drawing/2014/main" id="{477E8349-95E2-4E18-83A5-EE35F2C87863}"/>
                </a:ext>
              </a:extLst>
            </p:cNvPr>
            <p:cNvSpPr/>
            <p:nvPr/>
          </p:nvSpPr>
          <p:spPr>
            <a:xfrm>
              <a:off x="2908831" y="3245818"/>
              <a:ext cx="2063971" cy="495265"/>
            </a:xfrm>
            <a:prstGeom prst="rect">
              <a:avLst/>
            </a:prstGeom>
            <a:solidFill>
              <a:srgbClr val="A5A5A5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 err="1"/>
                <a:t>Promosi</a:t>
              </a:r>
              <a:r>
                <a:rPr lang="en-US" altLang="ko-KR" sz="1400" b="1" dirty="0"/>
                <a:t> dan </a:t>
              </a:r>
              <a:r>
                <a:rPr lang="en-US" altLang="ko-KR" sz="1400" b="1" dirty="0" err="1"/>
                <a:t>Pemasaran</a:t>
              </a:r>
              <a:r>
                <a:rPr lang="en-US" altLang="ko-KR" sz="1400" b="1" dirty="0"/>
                <a:t> </a:t>
              </a:r>
              <a:endParaRPr lang="ko-KR" altLang="en-US" sz="1400" b="1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614BD54-7112-47E2-94DA-4C8EC96986DA}"/>
                </a:ext>
              </a:extLst>
            </p:cNvPr>
            <p:cNvSpPr/>
            <p:nvPr/>
          </p:nvSpPr>
          <p:spPr>
            <a:xfrm>
              <a:off x="2584679" y="1563790"/>
              <a:ext cx="684326" cy="684326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6CA448E-3BDC-46D1-A752-2D0506CE9568}"/>
                </a:ext>
              </a:extLst>
            </p:cNvPr>
            <p:cNvCxnSpPr/>
            <p:nvPr/>
          </p:nvCxnSpPr>
          <p:spPr>
            <a:xfrm flipV="1">
              <a:off x="2924841" y="2374983"/>
              <a:ext cx="0" cy="936000"/>
            </a:xfrm>
            <a:prstGeom prst="straightConnector1">
              <a:avLst/>
            </a:prstGeom>
            <a:ln w="25400">
              <a:solidFill>
                <a:srgbClr val="A5A5A5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5696DB6-3572-412E-8AA7-CE1E4ED108D6}"/>
              </a:ext>
            </a:extLst>
          </p:cNvPr>
          <p:cNvSpPr txBox="1"/>
          <p:nvPr/>
        </p:nvSpPr>
        <p:spPr>
          <a:xfrm>
            <a:off x="3029610" y="2647266"/>
            <a:ext cx="1682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Sarana promosi dan pemasaran produk melalui galeri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75" name="직사각형 1">
            <a:extLst>
              <a:ext uri="{FF2B5EF4-FFF2-40B4-BE49-F238E27FC236}">
                <a16:creationId xmlns:a16="http://schemas.microsoft.com/office/drawing/2014/main" id="{8C670E7D-A5F1-4C46-8D6D-B670286CFF39}"/>
              </a:ext>
            </a:extLst>
          </p:cNvPr>
          <p:cNvSpPr/>
          <p:nvPr/>
        </p:nvSpPr>
        <p:spPr>
          <a:xfrm>
            <a:off x="5208555" y="4102224"/>
            <a:ext cx="2067419" cy="495266"/>
          </a:xfrm>
          <a:prstGeom prst="rect">
            <a:avLst/>
          </a:prstGeom>
          <a:solidFill>
            <a:srgbClr val="FFC00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 err="1"/>
              <a:t>Inkubasi</a:t>
            </a:r>
            <a:endParaRPr lang="en-US" altLang="ko-KR" sz="1400" b="1" dirty="0"/>
          </a:p>
          <a:p>
            <a:pPr algn="ctr"/>
            <a:r>
              <a:rPr lang="en-US" altLang="ko-KR" sz="1400" b="1" dirty="0" err="1"/>
              <a:t>Bisnis</a:t>
            </a:r>
            <a:endParaRPr lang="ko-KR" altLang="en-US" sz="1400" b="1" dirty="0"/>
          </a:p>
        </p:txBody>
      </p:sp>
      <p:cxnSp>
        <p:nvCxnSpPr>
          <p:cNvPr id="76" name="Straight Arrow Connector 8">
            <a:extLst>
              <a:ext uri="{FF2B5EF4-FFF2-40B4-BE49-F238E27FC236}">
                <a16:creationId xmlns:a16="http://schemas.microsoft.com/office/drawing/2014/main" id="{33B409EF-41F4-4A9E-A900-D269E7E63C79}"/>
              </a:ext>
            </a:extLst>
          </p:cNvPr>
          <p:cNvCxnSpPr/>
          <p:nvPr/>
        </p:nvCxnSpPr>
        <p:spPr>
          <a:xfrm rot="10800000" flipV="1">
            <a:off x="5248456" y="4469897"/>
            <a:ext cx="0" cy="936000"/>
          </a:xfrm>
          <a:prstGeom prst="straightConnector1">
            <a:avLst/>
          </a:prstGeom>
          <a:ln w="25400">
            <a:solidFill>
              <a:srgbClr val="FFC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19">
            <a:extLst>
              <a:ext uri="{FF2B5EF4-FFF2-40B4-BE49-F238E27FC236}">
                <a16:creationId xmlns:a16="http://schemas.microsoft.com/office/drawing/2014/main" id="{04650C31-499B-4B9F-985F-5643B4837992}"/>
              </a:ext>
            </a:extLst>
          </p:cNvPr>
          <p:cNvSpPr/>
          <p:nvPr/>
        </p:nvSpPr>
        <p:spPr>
          <a:xfrm>
            <a:off x="4884984" y="5501881"/>
            <a:ext cx="684326" cy="6843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9EBAEC-2E32-41E4-B0BB-5C21B808D412}"/>
              </a:ext>
            </a:extLst>
          </p:cNvPr>
          <p:cNvSpPr txBox="1"/>
          <p:nvPr/>
        </p:nvSpPr>
        <p:spPr>
          <a:xfrm>
            <a:off x="5630231" y="4701145"/>
            <a:ext cx="1645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Tempat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inkubasi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bisnis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bagi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pelaku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untuk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naik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kelas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79" name="Rectangle 9">
            <a:extLst>
              <a:ext uri="{FF2B5EF4-FFF2-40B4-BE49-F238E27FC236}">
                <a16:creationId xmlns:a16="http://schemas.microsoft.com/office/drawing/2014/main" id="{0A17BFCF-4F92-4A75-9F37-8F33A8A805F1}"/>
              </a:ext>
            </a:extLst>
          </p:cNvPr>
          <p:cNvSpPr/>
          <p:nvPr/>
        </p:nvSpPr>
        <p:spPr>
          <a:xfrm>
            <a:off x="5069438" y="5693849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73E90F9-22EA-48D9-8B4D-EBC4758A905F}"/>
              </a:ext>
            </a:extLst>
          </p:cNvPr>
          <p:cNvGrpSpPr/>
          <p:nvPr/>
        </p:nvGrpSpPr>
        <p:grpSpPr>
          <a:xfrm>
            <a:off x="4884984" y="1859176"/>
            <a:ext cx="2388119" cy="2177293"/>
            <a:chOff x="2584679" y="1563790"/>
            <a:chExt cx="2388119" cy="2177293"/>
          </a:xfrm>
        </p:grpSpPr>
        <p:sp>
          <p:nvSpPr>
            <p:cNvPr id="81" name="직사각형 1">
              <a:extLst>
                <a:ext uri="{FF2B5EF4-FFF2-40B4-BE49-F238E27FC236}">
                  <a16:creationId xmlns:a16="http://schemas.microsoft.com/office/drawing/2014/main" id="{CEF5F801-7731-470E-BD9C-885FC2AFCD5D}"/>
                </a:ext>
              </a:extLst>
            </p:cNvPr>
            <p:cNvSpPr/>
            <p:nvPr/>
          </p:nvSpPr>
          <p:spPr>
            <a:xfrm>
              <a:off x="2908831" y="3245818"/>
              <a:ext cx="2063967" cy="495265"/>
            </a:xfrm>
            <a:prstGeom prst="rect">
              <a:avLst/>
            </a:prstGeom>
            <a:solidFill>
              <a:srgbClr val="5B9BD5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 err="1"/>
                <a:t>Fasilitas</a:t>
              </a:r>
              <a:r>
                <a:rPr lang="en-US" altLang="ko-KR" sz="1400" b="1" dirty="0"/>
                <a:t> Lain </a:t>
              </a:r>
              <a:r>
                <a:rPr lang="en-US" altLang="ko-KR" sz="1400" b="1" dirty="0" err="1"/>
                <a:t>Pendukung</a:t>
              </a:r>
              <a:r>
                <a:rPr lang="en-US" altLang="ko-KR" sz="1400" b="1" dirty="0"/>
                <a:t> </a:t>
              </a:r>
              <a:r>
                <a:rPr lang="en-US" altLang="ko-KR" sz="1400" b="1" dirty="0" err="1"/>
                <a:t>Kewirausahaan</a:t>
              </a:r>
              <a:endParaRPr lang="ko-KR" altLang="en-US" sz="1400" b="1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36CB7B9-8DAF-409A-897E-41179D8CD46A}"/>
                </a:ext>
              </a:extLst>
            </p:cNvPr>
            <p:cNvSpPr/>
            <p:nvPr/>
          </p:nvSpPr>
          <p:spPr>
            <a:xfrm>
              <a:off x="2584679" y="1563790"/>
              <a:ext cx="684326" cy="684326"/>
            </a:xfrm>
            <a:prstGeom prst="ellipse">
              <a:avLst/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B2B20F4-1078-4B39-A75E-BB05B1F96713}"/>
                </a:ext>
              </a:extLst>
            </p:cNvPr>
            <p:cNvCxnSpPr/>
            <p:nvPr/>
          </p:nvCxnSpPr>
          <p:spPr>
            <a:xfrm flipV="1">
              <a:off x="2924841" y="2374983"/>
              <a:ext cx="0" cy="936000"/>
            </a:xfrm>
            <a:prstGeom prst="straightConnector1">
              <a:avLst/>
            </a:prstGeom>
            <a:ln w="25400">
              <a:solidFill>
                <a:srgbClr val="5B9BD5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ardrop 1">
            <a:extLst>
              <a:ext uri="{FF2B5EF4-FFF2-40B4-BE49-F238E27FC236}">
                <a16:creationId xmlns:a16="http://schemas.microsoft.com/office/drawing/2014/main" id="{190F231D-047F-4968-81A1-872B3B790E0A}"/>
              </a:ext>
            </a:extLst>
          </p:cNvPr>
          <p:cNvSpPr/>
          <p:nvPr/>
        </p:nvSpPr>
        <p:spPr>
          <a:xfrm rot="18805991">
            <a:off x="5036716" y="2007890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DCC9C62-B68B-41BD-B61C-08F8D777F496}"/>
              </a:ext>
            </a:extLst>
          </p:cNvPr>
          <p:cNvSpPr txBox="1"/>
          <p:nvPr/>
        </p:nvSpPr>
        <p:spPr>
          <a:xfrm>
            <a:off x="5593079" y="2253343"/>
            <a:ext cx="16828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Penyediaan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fasilitas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lainnya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mendukung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penumbuhkembangan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kewirausahaan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90" name="직사각형 1">
            <a:extLst>
              <a:ext uri="{FF2B5EF4-FFF2-40B4-BE49-F238E27FC236}">
                <a16:creationId xmlns:a16="http://schemas.microsoft.com/office/drawing/2014/main" id="{1592115E-080C-4B49-AD4D-5AE4B4B93058}"/>
              </a:ext>
            </a:extLst>
          </p:cNvPr>
          <p:cNvSpPr/>
          <p:nvPr/>
        </p:nvSpPr>
        <p:spPr>
          <a:xfrm>
            <a:off x="7535498" y="4102224"/>
            <a:ext cx="2067419" cy="495266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 err="1"/>
              <a:t>Seleksi</a:t>
            </a:r>
            <a:r>
              <a:rPr lang="en-US" altLang="ko-KR" sz="1400" b="1" dirty="0"/>
              <a:t> dan </a:t>
            </a:r>
            <a:r>
              <a:rPr lang="en-US" altLang="ko-KR" sz="1400" b="1" dirty="0" err="1"/>
              <a:t>Kurasi</a:t>
            </a:r>
            <a:endParaRPr lang="ko-KR" altLang="en-US" sz="1400" b="1" dirty="0"/>
          </a:p>
        </p:txBody>
      </p:sp>
      <p:cxnSp>
        <p:nvCxnSpPr>
          <p:cNvPr id="91" name="Straight Arrow Connector 8">
            <a:extLst>
              <a:ext uri="{FF2B5EF4-FFF2-40B4-BE49-F238E27FC236}">
                <a16:creationId xmlns:a16="http://schemas.microsoft.com/office/drawing/2014/main" id="{1E8CF404-6AE1-45C6-B8F8-0A99A31A5107}"/>
              </a:ext>
            </a:extLst>
          </p:cNvPr>
          <p:cNvCxnSpPr/>
          <p:nvPr/>
        </p:nvCxnSpPr>
        <p:spPr>
          <a:xfrm rot="10800000" flipV="1">
            <a:off x="7575399" y="4469897"/>
            <a:ext cx="0" cy="936000"/>
          </a:xfrm>
          <a:prstGeom prst="straightConnector1">
            <a:avLst/>
          </a:prstGeom>
          <a:ln w="25400">
            <a:solidFill>
              <a:srgbClr val="92D05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19">
            <a:extLst>
              <a:ext uri="{FF2B5EF4-FFF2-40B4-BE49-F238E27FC236}">
                <a16:creationId xmlns:a16="http://schemas.microsoft.com/office/drawing/2014/main" id="{E5FA5BB3-9A14-4B19-987E-5AF84830816D}"/>
              </a:ext>
            </a:extLst>
          </p:cNvPr>
          <p:cNvSpPr/>
          <p:nvPr/>
        </p:nvSpPr>
        <p:spPr>
          <a:xfrm>
            <a:off x="7211927" y="5501881"/>
            <a:ext cx="684326" cy="6843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000CA67-EFE5-4994-8871-A875C03D5132}"/>
              </a:ext>
            </a:extLst>
          </p:cNvPr>
          <p:cNvSpPr txBox="1"/>
          <p:nvPr/>
        </p:nvSpPr>
        <p:spPr>
          <a:xfrm>
            <a:off x="7936153" y="4751172"/>
            <a:ext cx="2063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Melakukan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seleksi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Usaha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Mikro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dan Usaha Kecil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kurasi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produk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Usaha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Mikro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dan Usaha Kecil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termasuk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melakukan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usaha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lokasi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infrastruktur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publik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94" name="Rectangle 9">
            <a:extLst>
              <a:ext uri="{FF2B5EF4-FFF2-40B4-BE49-F238E27FC236}">
                <a16:creationId xmlns:a16="http://schemas.microsoft.com/office/drawing/2014/main" id="{FBC67183-90F0-42A0-A3DC-E42A426A0D23}"/>
              </a:ext>
            </a:extLst>
          </p:cNvPr>
          <p:cNvSpPr/>
          <p:nvPr/>
        </p:nvSpPr>
        <p:spPr>
          <a:xfrm>
            <a:off x="7396381" y="5693849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DEADE72-DF0F-454D-A68D-E17723D0930C}"/>
              </a:ext>
            </a:extLst>
          </p:cNvPr>
          <p:cNvGrpSpPr/>
          <p:nvPr/>
        </p:nvGrpSpPr>
        <p:grpSpPr>
          <a:xfrm>
            <a:off x="7211927" y="1859176"/>
            <a:ext cx="2388119" cy="2177293"/>
            <a:chOff x="2584679" y="1563790"/>
            <a:chExt cx="2388119" cy="2177293"/>
          </a:xfrm>
        </p:grpSpPr>
        <p:sp>
          <p:nvSpPr>
            <p:cNvPr id="96" name="직사각형 1">
              <a:extLst>
                <a:ext uri="{FF2B5EF4-FFF2-40B4-BE49-F238E27FC236}">
                  <a16:creationId xmlns:a16="http://schemas.microsoft.com/office/drawing/2014/main" id="{FCC260E2-2F8F-49E3-8370-39E5ACE12373}"/>
                </a:ext>
              </a:extLst>
            </p:cNvPr>
            <p:cNvSpPr/>
            <p:nvPr/>
          </p:nvSpPr>
          <p:spPr>
            <a:xfrm>
              <a:off x="2908831" y="3245818"/>
              <a:ext cx="2063967" cy="49526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 err="1"/>
                <a:t>Pendaftaran</a:t>
              </a:r>
              <a:r>
                <a:rPr lang="en-US" altLang="ko-KR" sz="1400" b="1" dirty="0"/>
                <a:t> </a:t>
              </a:r>
              <a:r>
                <a:rPr lang="en-US" altLang="ko-KR" sz="1400" b="1" dirty="0" err="1"/>
                <a:t>usaha</a:t>
              </a:r>
              <a:r>
                <a:rPr lang="en-US" altLang="ko-KR" sz="1400" b="1" dirty="0"/>
                <a:t> </a:t>
              </a:r>
              <a:endParaRPr lang="ko-KR" altLang="en-US" sz="1400" b="1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0464401-D2E0-4009-8754-DE5DF08E6F02}"/>
                </a:ext>
              </a:extLst>
            </p:cNvPr>
            <p:cNvSpPr/>
            <p:nvPr/>
          </p:nvSpPr>
          <p:spPr>
            <a:xfrm>
              <a:off x="2584679" y="1563790"/>
              <a:ext cx="684326" cy="6843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1F0B3BE-A196-484C-A416-F6938B844210}"/>
                </a:ext>
              </a:extLst>
            </p:cNvPr>
            <p:cNvCxnSpPr/>
            <p:nvPr/>
          </p:nvCxnSpPr>
          <p:spPr>
            <a:xfrm flipV="1">
              <a:off x="2924841" y="2374983"/>
              <a:ext cx="0" cy="93600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ardrop 1">
            <a:extLst>
              <a:ext uri="{FF2B5EF4-FFF2-40B4-BE49-F238E27FC236}">
                <a16:creationId xmlns:a16="http://schemas.microsoft.com/office/drawing/2014/main" id="{485F8AF8-9D85-481D-B347-83501073642A}"/>
              </a:ext>
            </a:extLst>
          </p:cNvPr>
          <p:cNvSpPr/>
          <p:nvPr/>
        </p:nvSpPr>
        <p:spPr>
          <a:xfrm rot="18805991">
            <a:off x="7363659" y="2007890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94BF229-2945-4A9E-B40E-4B4D85710044}"/>
              </a:ext>
            </a:extLst>
          </p:cNvPr>
          <p:cNvSpPr txBox="1"/>
          <p:nvPr/>
        </p:nvSpPr>
        <p:spPr>
          <a:xfrm>
            <a:off x="7892253" y="2243371"/>
            <a:ext cx="16828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Pendaftaran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usaha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pada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sistem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perizinan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berusaha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terintegrasi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38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secara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elektronik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F540C1-54C6-40F2-BF1A-0660EA2B0BAE}"/>
              </a:ext>
            </a:extLst>
          </p:cNvPr>
          <p:cNvGrpSpPr/>
          <p:nvPr/>
        </p:nvGrpSpPr>
        <p:grpSpPr>
          <a:xfrm>
            <a:off x="9628876" y="2422097"/>
            <a:ext cx="2388119" cy="2177293"/>
            <a:chOff x="2584679" y="1563790"/>
            <a:chExt cx="2388119" cy="2177293"/>
          </a:xfrm>
        </p:grpSpPr>
        <p:sp>
          <p:nvSpPr>
            <p:cNvPr id="50" name="직사각형 1">
              <a:extLst>
                <a:ext uri="{FF2B5EF4-FFF2-40B4-BE49-F238E27FC236}">
                  <a16:creationId xmlns:a16="http://schemas.microsoft.com/office/drawing/2014/main" id="{D8123DA0-46A1-4485-A338-8E0E3AE4B3C0}"/>
                </a:ext>
              </a:extLst>
            </p:cNvPr>
            <p:cNvSpPr/>
            <p:nvPr/>
          </p:nvSpPr>
          <p:spPr>
            <a:xfrm>
              <a:off x="2908831" y="3245818"/>
              <a:ext cx="2063967" cy="495265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 err="1"/>
                <a:t>Meningkatkan</a:t>
              </a:r>
              <a:r>
                <a:rPr lang="en-US" altLang="ko-KR" sz="1400" b="1" dirty="0"/>
                <a:t> </a:t>
              </a:r>
              <a:r>
                <a:rPr lang="en-US" altLang="ko-KR" sz="1400" b="1" dirty="0" err="1"/>
                <a:t>Sinergi</a:t>
              </a:r>
              <a:endParaRPr lang="ko-KR" altLang="en-US" sz="1400" b="1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9123BA4-46A5-4D13-A80D-6453431A3940}"/>
                </a:ext>
              </a:extLst>
            </p:cNvPr>
            <p:cNvSpPr/>
            <p:nvPr/>
          </p:nvSpPr>
          <p:spPr>
            <a:xfrm>
              <a:off x="2584679" y="1563790"/>
              <a:ext cx="684326" cy="68432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C2052A7-2441-43F6-82C8-170FB8A1098F}"/>
                </a:ext>
              </a:extLst>
            </p:cNvPr>
            <p:cNvCxnSpPr/>
            <p:nvPr/>
          </p:nvCxnSpPr>
          <p:spPr>
            <a:xfrm flipV="1">
              <a:off x="2924841" y="2374983"/>
              <a:ext cx="0" cy="936000"/>
            </a:xfrm>
            <a:prstGeom prst="straightConnector1">
              <a:avLst/>
            </a:prstGeom>
            <a:ln w="25400">
              <a:solidFill>
                <a:srgbClr val="7030A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29781BD-CF2A-46D9-B9E2-83AC5A3C0E1F}"/>
              </a:ext>
            </a:extLst>
          </p:cNvPr>
          <p:cNvSpPr txBox="1"/>
          <p:nvPr/>
        </p:nvSpPr>
        <p:spPr>
          <a:xfrm>
            <a:off x="10366252" y="1574256"/>
            <a:ext cx="16828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Meningkatkan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sinergi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K/L, OPD,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perguruan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tinggi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asosiasi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pemangku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kepentingan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lainnya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dalam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rangka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pendampingan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peningkatan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kemitraan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usaha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58" name="Teardrop 1">
            <a:extLst>
              <a:ext uri="{FF2B5EF4-FFF2-40B4-BE49-F238E27FC236}">
                <a16:creationId xmlns:a16="http://schemas.microsoft.com/office/drawing/2014/main" id="{34631F1D-0334-4BCB-ACAB-50C2C1B8A5D5}"/>
              </a:ext>
            </a:extLst>
          </p:cNvPr>
          <p:cNvSpPr/>
          <p:nvPr/>
        </p:nvSpPr>
        <p:spPr>
          <a:xfrm rot="18805991">
            <a:off x="2671107" y="2043652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0" name="Teardrop 1">
            <a:extLst>
              <a:ext uri="{FF2B5EF4-FFF2-40B4-BE49-F238E27FC236}">
                <a16:creationId xmlns:a16="http://schemas.microsoft.com/office/drawing/2014/main" id="{F917346D-6EEC-4B6A-802D-8A222635B23E}"/>
              </a:ext>
            </a:extLst>
          </p:cNvPr>
          <p:cNvSpPr/>
          <p:nvPr/>
        </p:nvSpPr>
        <p:spPr>
          <a:xfrm rot="18805991">
            <a:off x="9780606" y="2606122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9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: Diagonal Corners Rounded 1024">
            <a:extLst>
              <a:ext uri="{FF2B5EF4-FFF2-40B4-BE49-F238E27FC236}">
                <a16:creationId xmlns:a16="http://schemas.microsoft.com/office/drawing/2014/main" id="{683B21BA-7BB3-45AE-9F70-66DC97B536F7}"/>
              </a:ext>
            </a:extLst>
          </p:cNvPr>
          <p:cNvSpPr/>
          <p:nvPr/>
        </p:nvSpPr>
        <p:spPr>
          <a:xfrm>
            <a:off x="175491" y="655782"/>
            <a:ext cx="11711709" cy="5781963"/>
          </a:xfrm>
          <a:prstGeom prst="round2DiagRect">
            <a:avLst/>
          </a:prstGeom>
          <a:solidFill>
            <a:srgbClr val="F0F4FA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C108C2AA-1A9A-41CE-B5AD-AD7836475FE2}"/>
              </a:ext>
            </a:extLst>
          </p:cNvPr>
          <p:cNvGrpSpPr/>
          <p:nvPr/>
        </p:nvGrpSpPr>
        <p:grpSpPr>
          <a:xfrm>
            <a:off x="3506225" y="1191043"/>
            <a:ext cx="2286000" cy="4966118"/>
            <a:chOff x="3506225" y="1154099"/>
            <a:chExt cx="2286000" cy="4966118"/>
          </a:xfrm>
        </p:grpSpPr>
        <p:sp>
          <p:nvSpPr>
            <p:cNvPr id="115" name="Rectangle 56">
              <a:extLst>
                <a:ext uri="{FF2B5EF4-FFF2-40B4-BE49-F238E27FC236}">
                  <a16:creationId xmlns:a16="http://schemas.microsoft.com/office/drawing/2014/main" id="{F7E70DEB-E536-4332-9E84-5DD7B185044D}"/>
                </a:ext>
              </a:extLst>
            </p:cNvPr>
            <p:cNvSpPr/>
            <p:nvPr/>
          </p:nvSpPr>
          <p:spPr>
            <a:xfrm>
              <a:off x="3506225" y="2279737"/>
              <a:ext cx="2286000" cy="3840480"/>
            </a:xfrm>
            <a:prstGeom prst="round2DiagRect">
              <a:avLst/>
            </a:prstGeom>
            <a:solidFill>
              <a:srgbClr val="FFE9C9"/>
            </a:solidFill>
            <a:ln w="28575">
              <a:solidFill>
                <a:srgbClr val="F2B90F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PENDATAAN UMKM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Pasal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56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(3) 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“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Pendataan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pengumpulan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dan/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atau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pengelolaan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data Usaha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Mikro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Kecil,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Menengah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dapat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melibatkan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dunia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usaha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perguruan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tinggi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organisasi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masyarakat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pemangku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kepentingan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terkait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lainnya</a:t>
              </a:r>
              <a:endParaRPr lang="en-US" sz="1400" dirty="0">
                <a:latin typeface="Candara" panose="020E0502030303020204" pitchFamily="34" charset="0"/>
                <a:cs typeface="Carlito"/>
              </a:endParaRPr>
            </a:p>
          </p:txBody>
        </p:sp>
        <p:pic>
          <p:nvPicPr>
            <p:cNvPr id="1034" name="Picture 10" descr="statistic-icon | DESA DERMAJI">
              <a:extLst>
                <a:ext uri="{FF2B5EF4-FFF2-40B4-BE49-F238E27FC236}">
                  <a16:creationId xmlns:a16="http://schemas.microsoft.com/office/drawing/2014/main" id="{0D9AF8D4-B563-4065-863B-20512C710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3" r="10111"/>
            <a:stretch/>
          </p:blipFill>
          <p:spPr bwMode="auto">
            <a:xfrm>
              <a:off x="3539250" y="1154099"/>
              <a:ext cx="1356150" cy="1371600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E9D7D89-5CF7-4BD4-8804-94B3C4AA4A6F}"/>
              </a:ext>
            </a:extLst>
          </p:cNvPr>
          <p:cNvGrpSpPr/>
          <p:nvPr/>
        </p:nvGrpSpPr>
        <p:grpSpPr>
          <a:xfrm>
            <a:off x="434686" y="1169713"/>
            <a:ext cx="2926080" cy="5023334"/>
            <a:chOff x="-1322454" y="1502226"/>
            <a:chExt cx="2926080" cy="5023334"/>
          </a:xfrm>
        </p:grpSpPr>
        <p:sp>
          <p:nvSpPr>
            <p:cNvPr id="141" name="Rectangle 56">
              <a:extLst>
                <a:ext uri="{FF2B5EF4-FFF2-40B4-BE49-F238E27FC236}">
                  <a16:creationId xmlns:a16="http://schemas.microsoft.com/office/drawing/2014/main" id="{E678DECC-B3F2-4CD4-A688-C357809BDE55}"/>
                </a:ext>
              </a:extLst>
            </p:cNvPr>
            <p:cNvSpPr/>
            <p:nvPr/>
          </p:nvSpPr>
          <p:spPr>
            <a:xfrm>
              <a:off x="-1322454" y="2685080"/>
              <a:ext cx="2926080" cy="3840480"/>
            </a:xfrm>
            <a:prstGeom prst="round2DiagRect">
              <a:avLst/>
            </a:prstGeom>
            <a:solidFill>
              <a:srgbClr val="DAF7FE"/>
            </a:solidFill>
            <a:ln w="28575">
              <a:solidFill>
                <a:srgbClr val="006881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PERIZINAN USAHA BERBASIS RISIKO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Pasal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39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(1) 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“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Pusat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Daerah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melakukan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pembinaan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pendaftaran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bagi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Usaha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Mikro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dan Usaha Kecil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untuk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kemudahan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Perizinan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Berusaha</a:t>
              </a:r>
              <a:endParaRPr lang="en-US" sz="1400" spc="-5" dirty="0">
                <a:latin typeface="Candara" panose="020E0502030303020204" pitchFamily="34" charset="0"/>
                <a:cs typeface="Carlito"/>
              </a:endParaRPr>
            </a:p>
            <a:p>
              <a:pPr marR="5080" algn="ctr"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Pasal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40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(1)</a:t>
              </a:r>
            </a:p>
            <a:p>
              <a:pPr marR="5080" algn="ctr"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“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Pusat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Daerah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memberikanpendampingan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bagi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Usaha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Mikro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dan Usaha Kecil yang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telah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mendapatkan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nomor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induk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berusaha</a:t>
              </a:r>
              <a:endParaRPr lang="en-US" sz="1400" dirty="0">
                <a:latin typeface="Candara" panose="020E0502030303020204" pitchFamily="34" charset="0"/>
                <a:cs typeface="Carlito"/>
              </a:endParaRP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endParaRPr lang="en-US" sz="1400" dirty="0">
                <a:latin typeface="Candara" panose="020E0502030303020204" pitchFamily="34" charset="0"/>
                <a:cs typeface="Carlito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053ACB2-4BF2-415B-8F78-864F89ED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83268" y="1502226"/>
              <a:ext cx="1371600" cy="137160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629CBAB-BA8B-4E06-A2B1-D761509BD70C}"/>
              </a:ext>
            </a:extLst>
          </p:cNvPr>
          <p:cNvGrpSpPr/>
          <p:nvPr/>
        </p:nvGrpSpPr>
        <p:grpSpPr>
          <a:xfrm>
            <a:off x="8585998" y="1192212"/>
            <a:ext cx="3042450" cy="5027957"/>
            <a:chOff x="5772348" y="1558691"/>
            <a:chExt cx="3042450" cy="5027957"/>
          </a:xfrm>
        </p:grpSpPr>
        <p:sp>
          <p:nvSpPr>
            <p:cNvPr id="144" name="Rectangle 56">
              <a:extLst>
                <a:ext uri="{FF2B5EF4-FFF2-40B4-BE49-F238E27FC236}">
                  <a16:creationId xmlns:a16="http://schemas.microsoft.com/office/drawing/2014/main" id="{9F6C34E6-4B19-4B50-B997-F155FD20CEA5}"/>
                </a:ext>
              </a:extLst>
            </p:cNvPr>
            <p:cNvSpPr/>
            <p:nvPr/>
          </p:nvSpPr>
          <p:spPr>
            <a:xfrm>
              <a:off x="5797278" y="2746168"/>
              <a:ext cx="3017520" cy="3840480"/>
            </a:xfrm>
            <a:prstGeom prst="round2DiagRect">
              <a:avLst/>
            </a:prstGeom>
            <a:solidFill>
              <a:srgbClr val="E3F1FD"/>
            </a:solidFill>
            <a:ln w="28575">
              <a:solidFill>
                <a:srgbClr val="61AADE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PENYELENGGARAAN INKUBASI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Pasal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132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(2) 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“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Penyelenggaraan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Inkubasi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dilakukan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oleh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Pernerintah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Pusat,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Daerah,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lernbaga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pendidikarr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badan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hukum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bukan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badan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hukum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, dan/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atau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masyarakat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.</a:t>
              </a:r>
            </a:p>
            <a:p>
              <a:pPr marR="5080" algn="ctr"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Pasal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135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 (5)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huruf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c</a:t>
              </a:r>
            </a:p>
            <a:p>
              <a:pPr marR="5080" algn="ctr"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“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pembentukan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dan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pengembangan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lembaga</a:t>
              </a:r>
              <a:endParaRPr lang="en-US" sz="1400" spc="-5" dirty="0">
                <a:latin typeface="Candara" panose="020E0502030303020204" pitchFamily="34" charset="0"/>
                <a:cs typeface="Carlito"/>
              </a:endParaRPr>
            </a:p>
            <a:p>
              <a:pPr marR="5080" algn="ctr">
                <a:spcBef>
                  <a:spcPts val="100"/>
                </a:spcBef>
              </a:pP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Inkubator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paling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sedikit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1 (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satu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) Lembaga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inkubator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oleh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Pemda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provinsi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dan 1 (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satu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)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lembaga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inkubator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oleh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Pemda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kab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/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kota</a:t>
              </a:r>
              <a:endParaRPr lang="en-US" sz="1400" dirty="0">
                <a:latin typeface="Candara" panose="020E0502030303020204" pitchFamily="34" charset="0"/>
                <a:cs typeface="Carlito"/>
              </a:endParaRP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endParaRPr lang="en-US" sz="1400" dirty="0">
                <a:latin typeface="Candara" panose="020E0502030303020204" pitchFamily="34" charset="0"/>
                <a:cs typeface="Carlito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B073BD3-64AE-43A8-A502-A7105ECD0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525" r="10079"/>
            <a:stretch/>
          </p:blipFill>
          <p:spPr>
            <a:xfrm>
              <a:off x="5772348" y="1558691"/>
              <a:ext cx="1376110" cy="13716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D8C3C56A-0539-4BC4-946C-E0ADA538748D}"/>
              </a:ext>
            </a:extLst>
          </p:cNvPr>
          <p:cNvGrpSpPr/>
          <p:nvPr/>
        </p:nvGrpSpPr>
        <p:grpSpPr>
          <a:xfrm>
            <a:off x="5970709" y="1188186"/>
            <a:ext cx="2468880" cy="5078164"/>
            <a:chOff x="8933031" y="1503871"/>
            <a:chExt cx="2468880" cy="5078164"/>
          </a:xfrm>
        </p:grpSpPr>
        <p:sp>
          <p:nvSpPr>
            <p:cNvPr id="147" name="Rectangle 56">
              <a:extLst>
                <a:ext uri="{FF2B5EF4-FFF2-40B4-BE49-F238E27FC236}">
                  <a16:creationId xmlns:a16="http://schemas.microsoft.com/office/drawing/2014/main" id="{F2700652-F312-4A34-87BF-F4A35296478F}"/>
                </a:ext>
              </a:extLst>
            </p:cNvPr>
            <p:cNvSpPr/>
            <p:nvPr/>
          </p:nvSpPr>
          <p:spPr>
            <a:xfrm>
              <a:off x="8933031" y="2741555"/>
              <a:ext cx="2468880" cy="3840480"/>
            </a:xfrm>
            <a:prstGeom prst="round2DiagRect">
              <a:avLst/>
            </a:prstGeom>
            <a:solidFill>
              <a:srgbClr val="FEE8E6"/>
            </a:solidFill>
            <a:ln w="28575">
              <a:solidFill>
                <a:srgbClr val="F77467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KEMITRAAN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Pasal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106 </a:t>
              </a: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(3) 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Dalam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melakukan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kemitraan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sebagaimana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dimaksud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pada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(1)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pelaku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usaha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didampingi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oleh</a:t>
              </a:r>
            </a:p>
            <a:p>
              <a:pPr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pendamping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.</a:t>
              </a:r>
            </a:p>
            <a:p>
              <a:pPr marR="5080" algn="ctr">
                <a:spcBef>
                  <a:spcPts val="100"/>
                </a:spcBef>
              </a:pPr>
              <a:r>
                <a:rPr lang="en-US" sz="1500" b="1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 (4)</a:t>
              </a:r>
            </a:p>
            <a:p>
              <a:pPr marR="5080" algn="ctr">
                <a:spcBef>
                  <a:spcPts val="100"/>
                </a:spcBef>
              </a:pPr>
              <a:r>
                <a:rPr lang="en-US" sz="1500" b="1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Pendampingan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yang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dilakukan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oleh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pendamping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sebagaimana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dimaksud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pada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ayat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(3)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dilaksanakan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oleh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Pemerintah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 Daerah </a:t>
              </a:r>
              <a:r>
                <a:rPr lang="en-US" sz="1400" spc="-5" dirty="0" err="1">
                  <a:latin typeface="Candara" panose="020E0502030303020204" pitchFamily="34" charset="0"/>
                  <a:cs typeface="Carlito"/>
                </a:rPr>
                <a:t>provinsi</a:t>
              </a:r>
              <a:r>
                <a:rPr lang="en-US" sz="1400" spc="-5" dirty="0">
                  <a:latin typeface="Candara" panose="020E0502030303020204" pitchFamily="34" charset="0"/>
                  <a:cs typeface="Carlito"/>
                </a:rPr>
                <a:t>.</a:t>
              </a:r>
              <a:endParaRPr lang="en-US" sz="1400" dirty="0">
                <a:latin typeface="Candara" panose="020E0502030303020204" pitchFamily="34" charset="0"/>
                <a:cs typeface="Carlito"/>
              </a:endParaRPr>
            </a:p>
          </p:txBody>
        </p:sp>
        <p:pic>
          <p:nvPicPr>
            <p:cNvPr id="1036" name="Picture 12" descr="Kemitraan, Ikon Komputer, Bisnis gambar png">
              <a:extLst>
                <a:ext uri="{FF2B5EF4-FFF2-40B4-BE49-F238E27FC236}">
                  <a16:creationId xmlns:a16="http://schemas.microsoft.com/office/drawing/2014/main" id="{028B0EF2-8A89-4103-94B3-490AF03D0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4" t="7677" r="7711" b="7609"/>
            <a:stretch/>
          </p:blipFill>
          <p:spPr bwMode="auto">
            <a:xfrm>
              <a:off x="8933031" y="1503871"/>
              <a:ext cx="1367240" cy="1371600"/>
            </a:xfrm>
            <a:prstGeom prst="ellipse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object 12">
            <a:extLst>
              <a:ext uri="{FF2B5EF4-FFF2-40B4-BE49-F238E27FC236}">
                <a16:creationId xmlns:a16="http://schemas.microsoft.com/office/drawing/2014/main" id="{C01BFA4B-98BC-4EAE-B0ED-A565FF6D38DA}"/>
              </a:ext>
            </a:extLst>
          </p:cNvPr>
          <p:cNvSpPr txBox="1"/>
          <p:nvPr/>
        </p:nvSpPr>
        <p:spPr>
          <a:xfrm>
            <a:off x="554756" y="340573"/>
            <a:ext cx="3712441" cy="703739"/>
          </a:xfrm>
          <a:prstGeom prst="round2DiagRect">
            <a:avLst/>
          </a:prstGeom>
          <a:solidFill>
            <a:srgbClr val="AABFE4"/>
          </a:solidFill>
          <a:ln w="28575">
            <a:solidFill>
              <a:schemeClr val="accent1"/>
            </a:solidFill>
            <a:prstDash val="sysDash"/>
          </a:ln>
        </p:spPr>
        <p:txBody>
          <a:bodyPr vert="horz" wrap="square" lIns="0" tIns="20320" rIns="0" bIns="0" rtlCol="0">
            <a:spAutoFit/>
          </a:bodyPr>
          <a:lstStyle/>
          <a:p>
            <a:pPr algn="ctr"/>
            <a:r>
              <a:rPr lang="en-US" sz="2000" b="1" spc="-10" dirty="0">
                <a:latin typeface="Candara" panose="020E0502030303020204" pitchFamily="34" charset="0"/>
                <a:cs typeface="Carlito"/>
              </a:rPr>
              <a:t>FUNGSI STRATEGIS PLUT KUMKM BERDASARKAN PP 7 TAHUN 2021</a:t>
            </a:r>
            <a:endParaRPr sz="2000" dirty="0">
              <a:latin typeface="Candara" panose="020E0502030303020204" pitchFamily="34" charset="0"/>
              <a:cs typeface="Carlit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308D5B-5B43-446F-AD89-BAE8ACD12852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0C6A7056-5063-47E1-9C09-8F04DFBF31B4}"/>
              </a:ext>
            </a:extLst>
          </p:cNvPr>
          <p:cNvSpPr txBox="1">
            <a:spLocks/>
          </p:cNvSpPr>
          <p:nvPr/>
        </p:nvSpPr>
        <p:spPr>
          <a:xfrm>
            <a:off x="11778980" y="6492875"/>
            <a:ext cx="353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pPr/>
              <a:t>21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47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47F36-1EB2-451E-91A0-73E5019BF407}"/>
              </a:ext>
            </a:extLst>
          </p:cNvPr>
          <p:cNvSpPr/>
          <p:nvPr/>
        </p:nvSpPr>
        <p:spPr>
          <a:xfrm>
            <a:off x="0" y="6539346"/>
            <a:ext cx="12192000" cy="324000"/>
          </a:xfrm>
          <a:prstGeom prst="rect">
            <a:avLst/>
          </a:prstGeom>
          <a:solidFill>
            <a:srgbClr val="A5C2B6"/>
          </a:solidFill>
          <a:ln>
            <a:solidFill>
              <a:srgbClr val="BC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511-FFBB-4706-BB6E-48B6B49F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181" y="6492875"/>
            <a:ext cx="594594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22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DB96BCC5-EC71-4B8D-8BE0-0003463B3CD4}"/>
              </a:ext>
            </a:extLst>
          </p:cNvPr>
          <p:cNvSpPr txBox="1">
            <a:spLocks/>
          </p:cNvSpPr>
          <p:nvPr/>
        </p:nvSpPr>
        <p:spPr>
          <a:xfrm>
            <a:off x="0" y="246984"/>
            <a:ext cx="121920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500" b="1" spc="-180" dirty="0">
                <a:latin typeface="Candara" panose="020E0502030303020204" pitchFamily="34" charset="0"/>
              </a:rPr>
              <a:t>LOKASI PLUT KUMKM</a:t>
            </a:r>
            <a:endParaRPr lang="en-US" sz="3500" b="1" dirty="0">
              <a:latin typeface="Candara" panose="020E0502030303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1F4601E-A44B-4DB1-A404-42AA5BB9EB41}"/>
              </a:ext>
            </a:extLst>
          </p:cNvPr>
          <p:cNvSpPr/>
          <p:nvPr/>
        </p:nvSpPr>
        <p:spPr>
          <a:xfrm>
            <a:off x="465509" y="905160"/>
            <a:ext cx="3383280" cy="5577840"/>
          </a:xfrm>
          <a:prstGeom prst="round2DiagRect">
            <a:avLst/>
          </a:prstGeom>
          <a:solidFill>
            <a:srgbClr val="D7E7F5"/>
          </a:solidFill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Aceh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Aceh </a:t>
            </a:r>
            <a:r>
              <a:rPr lang="en-ID" sz="1500" dirty="0" err="1">
                <a:latin typeface="Candara" panose="020E0502030303020204" pitchFamily="34" charset="0"/>
              </a:rPr>
              <a:t>Besar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Sumatera Utara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Simalungun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Riau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Kampar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Pelalawan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Kab.Kep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Anambas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Bintan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Kota </a:t>
            </a:r>
            <a:r>
              <a:rPr lang="en-ID" sz="1500" dirty="0" err="1">
                <a:latin typeface="Candara" panose="020E0502030303020204" pitchFamily="34" charset="0"/>
              </a:rPr>
              <a:t>Batam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Sumatera Barat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Lima </a:t>
            </a:r>
            <a:r>
              <a:rPr lang="en-ID" sz="1500" dirty="0" err="1">
                <a:latin typeface="Candara" panose="020E0502030303020204" pitchFamily="34" charset="0"/>
              </a:rPr>
              <a:t>Puluh</a:t>
            </a:r>
            <a:r>
              <a:rPr lang="en-ID" sz="1500" dirty="0">
                <a:latin typeface="Candara" panose="020E0502030303020204" pitchFamily="34" charset="0"/>
              </a:rPr>
              <a:t> Kota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Kota </a:t>
            </a:r>
            <a:r>
              <a:rPr lang="en-ID" sz="1500" dirty="0" err="1">
                <a:latin typeface="Candara" panose="020E0502030303020204" pitchFamily="34" charset="0"/>
              </a:rPr>
              <a:t>Prabumulih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Jambi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Bangka Belitung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Belitung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Bengkulu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Bengkulu Utara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Lampung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Mesuji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>
                <a:latin typeface="Candara" panose="020E0502030303020204" pitchFamily="34" charset="0"/>
              </a:rPr>
              <a:t>Prov. Banten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Sukabumi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Cianjur</a:t>
            </a:r>
            <a:endParaRPr lang="en-ID" sz="1500" dirty="0">
              <a:latin typeface="Candara" panose="020E0502030303020204" pitchFamily="34" charset="0"/>
            </a:endParaRP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Subang</a:t>
            </a:r>
          </a:p>
          <a:p>
            <a:pPr marL="525463" indent="-342900">
              <a:lnSpc>
                <a:spcPct val="95000"/>
              </a:lnSpc>
              <a:buFont typeface="+mj-lt"/>
              <a:buAutoNum type="arabicPeriod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Tasikmalaya</a:t>
            </a:r>
            <a:endParaRPr lang="en-ID" sz="1500" dirty="0">
              <a:latin typeface="Candara" panose="020E0502030303020204" pitchFamily="34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29802248-EE7B-445A-BB32-6BBD1C69F525}"/>
              </a:ext>
            </a:extLst>
          </p:cNvPr>
          <p:cNvSpPr/>
          <p:nvPr/>
        </p:nvSpPr>
        <p:spPr>
          <a:xfrm>
            <a:off x="4422368" y="905160"/>
            <a:ext cx="3383280" cy="5577840"/>
          </a:xfrm>
          <a:prstGeom prst="round2DiagRect">
            <a:avLst/>
          </a:prstGeom>
          <a:solidFill>
            <a:srgbClr val="FFE1E1"/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Kuningan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>
                <a:latin typeface="Candara" panose="020E0502030303020204" pitchFamily="34" charset="0"/>
              </a:rPr>
              <a:t>Prov. </a:t>
            </a:r>
            <a:r>
              <a:rPr lang="en-ID" sz="1500" dirty="0" err="1">
                <a:latin typeface="Candara" panose="020E0502030303020204" pitchFamily="34" charset="0"/>
              </a:rPr>
              <a:t>Jawa</a:t>
            </a:r>
            <a:r>
              <a:rPr lang="en-ID" sz="1500" dirty="0">
                <a:latin typeface="Candara" panose="020E0502030303020204" pitchFamily="34" charset="0"/>
              </a:rPr>
              <a:t> Tengah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Kebumen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Cilacap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Surakarta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Purbalingga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Sukoharjo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Kendal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Pekalongan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Magelang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>
                <a:latin typeface="Candara" panose="020E0502030303020204" pitchFamily="34" charset="0"/>
              </a:rPr>
              <a:t>Prov. D.I. Yogyakarta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Pacitan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>
                <a:latin typeface="Candara" panose="020E0502030303020204" pitchFamily="34" charset="0"/>
              </a:rPr>
              <a:t>Kota Batu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Malang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Tulung</a:t>
            </a:r>
            <a:r>
              <a:rPr lang="en-ID" sz="1500" dirty="0">
                <a:latin typeface="Candara" panose="020E0502030303020204" pitchFamily="34" charset="0"/>
              </a:rPr>
              <a:t> Agung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Jember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>
                <a:latin typeface="Candara" panose="020E0502030303020204" pitchFamily="34" charset="0"/>
              </a:rPr>
              <a:t>Prov. Bali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Gianyar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Jembrana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>
                <a:latin typeface="Candara" panose="020E0502030303020204" pitchFamily="34" charset="0"/>
              </a:rPr>
              <a:t>Prov. Kalimantan Barat</a:t>
            </a: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>
                <a:latin typeface="Candara" panose="020E0502030303020204" pitchFamily="34" charset="0"/>
              </a:rPr>
              <a:t>Kota </a:t>
            </a:r>
            <a:r>
              <a:rPr lang="en-ID" sz="1500" dirty="0" err="1">
                <a:latin typeface="Candara" panose="020E0502030303020204" pitchFamily="34" charset="0"/>
              </a:rPr>
              <a:t>Banjarbaru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Kotabaru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Tabalong</a:t>
            </a:r>
            <a:endParaRPr lang="en-ID" sz="1500" dirty="0">
              <a:latin typeface="Candara" panose="020E0502030303020204" pitchFamily="34" charset="0"/>
            </a:endParaRPr>
          </a:p>
          <a:p>
            <a:pPr marL="609600" indent="-342900">
              <a:lnSpc>
                <a:spcPct val="95000"/>
              </a:lnSpc>
              <a:buFont typeface="+mj-lt"/>
              <a:buAutoNum type="arabicPeriod" startAt="26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Barito Kuala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0E8E21A-531C-409F-8F91-547252152BF1}"/>
              </a:ext>
            </a:extLst>
          </p:cNvPr>
          <p:cNvSpPr/>
          <p:nvPr/>
        </p:nvSpPr>
        <p:spPr>
          <a:xfrm>
            <a:off x="8305336" y="905160"/>
            <a:ext cx="3383280" cy="557784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Kalimantan Tengah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Bulungan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Sulawesi Barat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Mamuju</a:t>
            </a:r>
            <a:r>
              <a:rPr lang="en-ID" sz="1500" dirty="0">
                <a:latin typeface="Candara" panose="020E0502030303020204" pitchFamily="34" charset="0"/>
              </a:rPr>
              <a:t> Tengah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Sulawesi Selatan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Kota </a:t>
            </a:r>
            <a:r>
              <a:rPr lang="en-ID" sz="1500" dirty="0" err="1">
                <a:latin typeface="Candara" panose="020E0502030303020204" pitchFamily="34" charset="0"/>
              </a:rPr>
              <a:t>Palopo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Bantaeng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Kepuluauan</a:t>
            </a:r>
            <a:r>
              <a:rPr lang="en-ID" sz="1500" dirty="0">
                <a:latin typeface="Candara" panose="020E0502030303020204" pitchFamily="34" charset="0"/>
              </a:rPr>
              <a:t> </a:t>
            </a:r>
            <a:r>
              <a:rPr lang="en-ID" sz="1500" dirty="0" err="1">
                <a:latin typeface="Candara" panose="020E0502030303020204" pitchFamily="34" charset="0"/>
              </a:rPr>
              <a:t>Selayar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Sulawesi Tengah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Sigi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Sulawesi Tenggara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Wakatobi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Sulawesi Utara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Minahasa</a:t>
            </a:r>
            <a:r>
              <a:rPr lang="en-ID" sz="1500" dirty="0">
                <a:latin typeface="Candara" panose="020E0502030303020204" pitchFamily="34" charset="0"/>
              </a:rPr>
              <a:t> Selatan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Gorontalo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Maluku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Maluku Utara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NTB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Kota </a:t>
            </a:r>
            <a:r>
              <a:rPr lang="en-ID" sz="1500" dirty="0" err="1">
                <a:latin typeface="Candara" panose="020E0502030303020204" pitchFamily="34" charset="0"/>
              </a:rPr>
              <a:t>Bima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Lombok Utara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NTT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Sumba Barat </a:t>
            </a:r>
            <a:r>
              <a:rPr lang="en-ID" sz="1500" dirty="0" err="1">
                <a:latin typeface="Candara" panose="020E0502030303020204" pitchFamily="34" charset="0"/>
              </a:rPr>
              <a:t>Daya</a:t>
            </a:r>
            <a:endParaRPr lang="en-ID" sz="1500" dirty="0">
              <a:latin typeface="Candara" panose="020E0502030303020204" pitchFamily="34" charset="0"/>
            </a:endParaRP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Kalimantan Timur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>
                <a:latin typeface="Candara" panose="020E0502030303020204" pitchFamily="34" charset="0"/>
              </a:rPr>
              <a:t>Prov. Papua Barat</a:t>
            </a:r>
          </a:p>
          <a:p>
            <a:pPr marL="631825" indent="-342900">
              <a:lnSpc>
                <a:spcPct val="95000"/>
              </a:lnSpc>
              <a:buFont typeface="+mj-lt"/>
              <a:buAutoNum type="arabicPeriod" startAt="50"/>
            </a:pPr>
            <a:r>
              <a:rPr lang="en-ID" sz="1500" dirty="0" err="1">
                <a:latin typeface="Candara" panose="020E0502030303020204" pitchFamily="34" charset="0"/>
              </a:rPr>
              <a:t>Kab</a:t>
            </a:r>
            <a:r>
              <a:rPr lang="en-ID" sz="1500" dirty="0">
                <a:latin typeface="Candara" panose="020E0502030303020204" pitchFamily="34" charset="0"/>
              </a:rPr>
              <a:t>. </a:t>
            </a:r>
            <a:r>
              <a:rPr lang="en-ID" sz="1500" dirty="0" err="1">
                <a:latin typeface="Candara" panose="020E0502030303020204" pitchFamily="34" charset="0"/>
              </a:rPr>
              <a:t>Sorong</a:t>
            </a:r>
            <a:endParaRPr lang="en-ID" sz="15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6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47F36-1EB2-451E-91A0-73E5019BF407}"/>
              </a:ext>
            </a:extLst>
          </p:cNvPr>
          <p:cNvSpPr/>
          <p:nvPr/>
        </p:nvSpPr>
        <p:spPr>
          <a:xfrm>
            <a:off x="0" y="6539346"/>
            <a:ext cx="12192000" cy="324000"/>
          </a:xfrm>
          <a:prstGeom prst="rect">
            <a:avLst/>
          </a:prstGeom>
          <a:solidFill>
            <a:srgbClr val="A5C2B6"/>
          </a:solidFill>
          <a:ln>
            <a:solidFill>
              <a:srgbClr val="BC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511-FFBB-4706-BB6E-48B6B49F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181" y="6492875"/>
            <a:ext cx="594594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23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DB70B4EE-D05F-4703-AB36-622E34AC1859}"/>
              </a:ext>
            </a:extLst>
          </p:cNvPr>
          <p:cNvSpPr txBox="1"/>
          <p:nvPr/>
        </p:nvSpPr>
        <p:spPr>
          <a:xfrm>
            <a:off x="6715481" y="1241549"/>
            <a:ext cx="5262294" cy="4351073"/>
          </a:xfrm>
          <a:prstGeom prst="round2DiagRect">
            <a:avLst/>
          </a:prstGeom>
          <a:solidFill>
            <a:srgbClr val="EFF5FB"/>
          </a:solidFill>
          <a:ln w="28575">
            <a:noFill/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8467" rIns="0" bIns="0" rtlCol="0">
            <a:spAutoFit/>
          </a:bodyPr>
          <a:lstStyle/>
          <a:p>
            <a:pPr marL="55563" algn="just"/>
            <a:r>
              <a:rPr lang="sv-SE" sz="1700" dirty="0">
                <a:latin typeface="Candara" panose="020E0502030303020204" pitchFamily="34" charset="0"/>
                <a:cs typeface="Tahoma" panose="020B0604030504040204"/>
              </a:rPr>
              <a:t>Dalam rangka melakukan pemetaan terkait kondisi dan kinerja PLUT KUMKM, telah dilakukan </a:t>
            </a:r>
            <a:r>
              <a:rPr lang="sv-SE" sz="1700" b="1" dirty="0">
                <a:latin typeface="Candara" panose="020E0502030303020204" pitchFamily="34" charset="0"/>
                <a:cs typeface="Tahoma" panose="020B0604030504040204"/>
              </a:rPr>
              <a:t>SURVEY</a:t>
            </a:r>
            <a:r>
              <a:rPr lang="sv-SE" sz="1700" dirty="0">
                <a:latin typeface="Candara" panose="020E0502030303020204" pitchFamily="34" charset="0"/>
                <a:cs typeface="Tahoma" panose="020B0604030504040204"/>
              </a:rPr>
              <a:t> kepada seluruh pengelola PLUT KUMKM berdasarkan surat Plt. Asisten Deputi Pengembangan Ekobisnis, Nomor: 342/Sesdep.4/IX/2021 tanggal 9 September 2021 dan telah melakukan konfimasi secara </a:t>
            </a:r>
            <a:r>
              <a:rPr lang="sv-SE" sz="1700" b="1" i="1" dirty="0">
                <a:latin typeface="Candara" panose="020E0502030303020204" pitchFamily="34" charset="0"/>
                <a:cs typeface="Tahoma" panose="020B0604030504040204"/>
              </a:rPr>
              <a:t>VIRTUAL</a:t>
            </a:r>
            <a:r>
              <a:rPr lang="sv-SE" sz="1700" i="1" dirty="0">
                <a:latin typeface="Candara" panose="020E0502030303020204" pitchFamily="34" charset="0"/>
                <a:cs typeface="Tahoma" panose="020B0604030504040204"/>
              </a:rPr>
              <a:t> </a:t>
            </a:r>
            <a:r>
              <a:rPr lang="sv-SE" sz="1700" dirty="0">
                <a:latin typeface="Candara" panose="020E0502030303020204" pitchFamily="34" charset="0"/>
                <a:cs typeface="Tahoma" panose="020B0604030504040204"/>
              </a:rPr>
              <a:t>kepada seluruh pengelola PLUT KUMKM pada tanggal melalui surat Plt. Asisten Deputi Pengembangan Ekobisnis, Nomor: 377/KUKM/Dep.4.3/IX/2021, pada tanggal 20-22 September 2021, yang dihadiri 69 Pengelola PLUT KUMKM. Sedangkan 6 Pengelola PLUT KUMKM tidak menghadiri tanpa informasi yaitu </a:t>
            </a:r>
            <a:r>
              <a:rPr lang="en-US" sz="1700" dirty="0">
                <a:solidFill>
                  <a:srgbClr val="000000"/>
                </a:solidFill>
                <a:latin typeface="Candara" panose="020E0502030303020204" pitchFamily="34" charset="0"/>
              </a:rPr>
              <a:t>Prov. Banten, Prov. Jambi, Prov. Gorontalo, </a:t>
            </a:r>
            <a:r>
              <a:rPr lang="en-US" sz="1700" dirty="0" err="1">
                <a:solidFill>
                  <a:srgbClr val="000000"/>
                </a:solidFill>
                <a:latin typeface="Candara" panose="020E0502030303020204" pitchFamily="34" charset="0"/>
              </a:rPr>
              <a:t>Kab</a:t>
            </a:r>
            <a:r>
              <a:rPr lang="en-US" sz="1700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  <a:r>
              <a:rPr lang="en-US" sz="1700" dirty="0" err="1">
                <a:solidFill>
                  <a:srgbClr val="000000"/>
                </a:solidFill>
                <a:latin typeface="Candara" panose="020E0502030303020204" pitchFamily="34" charset="0"/>
              </a:rPr>
              <a:t>Bantaeng</a:t>
            </a:r>
            <a:r>
              <a:rPr lang="en-US" sz="1700" dirty="0">
                <a:solidFill>
                  <a:srgbClr val="000000"/>
                </a:solidFill>
                <a:latin typeface="Candara" panose="020E0502030303020204" pitchFamily="34" charset="0"/>
              </a:rPr>
              <a:t>, Kota </a:t>
            </a:r>
            <a:r>
              <a:rPr lang="en-US" sz="1700" dirty="0" err="1">
                <a:solidFill>
                  <a:srgbClr val="000000"/>
                </a:solidFill>
                <a:latin typeface="Candara" panose="020E0502030303020204" pitchFamily="34" charset="0"/>
              </a:rPr>
              <a:t>Bima</a:t>
            </a:r>
            <a:r>
              <a:rPr lang="en-US" sz="1700" dirty="0">
                <a:solidFill>
                  <a:srgbClr val="000000"/>
                </a:solidFill>
                <a:latin typeface="Candara" panose="020E0502030303020204" pitchFamily="34" charset="0"/>
              </a:rPr>
              <a:t>, dan </a:t>
            </a:r>
            <a:r>
              <a:rPr lang="en-US" sz="1700" dirty="0" err="1">
                <a:solidFill>
                  <a:srgbClr val="000000"/>
                </a:solidFill>
                <a:latin typeface="Candara" panose="020E0502030303020204" pitchFamily="34" charset="0"/>
              </a:rPr>
              <a:t>Kab</a:t>
            </a:r>
            <a:r>
              <a:rPr lang="en-US" sz="17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Candara" panose="020E0502030303020204" pitchFamily="34" charset="0"/>
              </a:rPr>
              <a:t>Kotabaru</a:t>
            </a:r>
            <a:r>
              <a:rPr lang="en-US" sz="16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6B6D19D-5F66-4C8F-9D92-A5BC37ADBF93}"/>
              </a:ext>
            </a:extLst>
          </p:cNvPr>
          <p:cNvSpPr txBox="1">
            <a:spLocks/>
          </p:cNvSpPr>
          <p:nvPr/>
        </p:nvSpPr>
        <p:spPr>
          <a:xfrm>
            <a:off x="0" y="219275"/>
            <a:ext cx="12192000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PEMETAAN KONDISI PLUT KUMKM</a:t>
            </a:r>
            <a:endParaRPr lang="en-US" sz="35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1B621-7D8B-475C-89CF-B75385F2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54" t="18990" r="28294" b="13940"/>
          <a:stretch/>
        </p:blipFill>
        <p:spPr>
          <a:xfrm>
            <a:off x="290625" y="777168"/>
            <a:ext cx="3200721" cy="4599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B49BB-A564-4FB1-A127-8E023F21B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82" t="18451" r="27121" b="10984"/>
          <a:stretch/>
        </p:blipFill>
        <p:spPr>
          <a:xfrm>
            <a:off x="3597885" y="1241549"/>
            <a:ext cx="3011056" cy="48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81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814B169-6D1B-4BD3-BD9D-982C26E4F2C9}"/>
              </a:ext>
            </a:extLst>
          </p:cNvPr>
          <p:cNvGrpSpPr/>
          <p:nvPr/>
        </p:nvGrpSpPr>
        <p:grpSpPr>
          <a:xfrm>
            <a:off x="166258" y="864036"/>
            <a:ext cx="11832071" cy="2285554"/>
            <a:chOff x="166258" y="383749"/>
            <a:chExt cx="11832071" cy="228555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05B4721-E577-42D8-99CC-796F0C8C9278}"/>
                </a:ext>
              </a:extLst>
            </p:cNvPr>
            <p:cNvGrpSpPr/>
            <p:nvPr/>
          </p:nvGrpSpPr>
          <p:grpSpPr>
            <a:xfrm>
              <a:off x="166258" y="383749"/>
              <a:ext cx="11832071" cy="2285554"/>
              <a:chOff x="267854" y="1521295"/>
              <a:chExt cx="11832071" cy="2358424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AAD50AA-3B01-4D72-8D00-64D404226DBD}"/>
                  </a:ext>
                </a:extLst>
              </p:cNvPr>
              <p:cNvSpPr/>
              <p:nvPr/>
            </p:nvSpPr>
            <p:spPr>
              <a:xfrm>
                <a:off x="267854" y="1904154"/>
                <a:ext cx="11832071" cy="1975565"/>
              </a:xfrm>
              <a:prstGeom prst="round2DiagRect">
                <a:avLst/>
              </a:prstGeom>
              <a:solidFill>
                <a:srgbClr val="DBEDEB"/>
              </a:solidFill>
              <a:ln w="28575">
                <a:solidFill>
                  <a:srgbClr val="3B7D7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bject 12">
                <a:extLst>
                  <a:ext uri="{FF2B5EF4-FFF2-40B4-BE49-F238E27FC236}">
                    <a16:creationId xmlns:a16="http://schemas.microsoft.com/office/drawing/2014/main" id="{7C7B5E4E-B57B-49BC-8322-8E976F5E7699}"/>
                  </a:ext>
                </a:extLst>
              </p:cNvPr>
              <p:cNvSpPr txBox="1"/>
              <p:nvPr/>
            </p:nvSpPr>
            <p:spPr>
              <a:xfrm>
                <a:off x="524285" y="1521295"/>
                <a:ext cx="2773097" cy="363220"/>
              </a:xfrm>
              <a:prstGeom prst="round2DiagRect">
                <a:avLst/>
              </a:prstGeom>
              <a:solidFill>
                <a:srgbClr val="B4DAD5"/>
              </a:solidFill>
              <a:ln w="28575">
                <a:solidFill>
                  <a:srgbClr val="3B7D77"/>
                </a:solidFill>
                <a:prstDash val="sysDash"/>
              </a:ln>
            </p:spPr>
            <p:txBody>
              <a:bodyPr vert="horz" wrap="square" lIns="0" tIns="20320" rIns="0" bIns="0" rtlCol="0">
                <a:spAutoFit/>
              </a:bodyPr>
              <a:lstStyle/>
              <a:p>
                <a:pPr algn="ctr"/>
                <a:r>
                  <a:rPr lang="en-US" sz="2000" b="1" spc="-10" dirty="0">
                    <a:latin typeface="Candara" panose="020E0502030303020204" pitchFamily="34" charset="0"/>
                    <a:cs typeface="Carlito"/>
                  </a:rPr>
                  <a:t>FAKTOR PENDUKUNG</a:t>
                </a:r>
                <a:endParaRPr sz="20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CDE6B8C-3E18-4A50-90AE-4A471124F8AD}"/>
                </a:ext>
              </a:extLst>
            </p:cNvPr>
            <p:cNvGrpSpPr/>
            <p:nvPr/>
          </p:nvGrpSpPr>
          <p:grpSpPr>
            <a:xfrm>
              <a:off x="643127" y="796225"/>
              <a:ext cx="10912476" cy="1735732"/>
              <a:chOff x="643127" y="796225"/>
              <a:chExt cx="10912476" cy="1735732"/>
            </a:xfrm>
          </p:grpSpPr>
          <p:grpSp>
            <p:nvGrpSpPr>
              <p:cNvPr id="44" name="object 13">
                <a:extLst>
                  <a:ext uri="{FF2B5EF4-FFF2-40B4-BE49-F238E27FC236}">
                    <a16:creationId xmlns:a16="http://schemas.microsoft.com/office/drawing/2014/main" id="{C59E42DD-E0B9-46E2-AD59-4D69A8B479C6}"/>
                  </a:ext>
                </a:extLst>
              </p:cNvPr>
              <p:cNvGrpSpPr/>
              <p:nvPr/>
            </p:nvGrpSpPr>
            <p:grpSpPr>
              <a:xfrm>
                <a:off x="643127" y="838440"/>
                <a:ext cx="8795385" cy="1165860"/>
                <a:chOff x="643127" y="1577339"/>
                <a:chExt cx="8795385" cy="1165860"/>
              </a:xfrm>
            </p:grpSpPr>
            <p:sp>
              <p:nvSpPr>
                <p:cNvPr id="45" name="object 14">
                  <a:extLst>
                    <a:ext uri="{FF2B5EF4-FFF2-40B4-BE49-F238E27FC236}">
                      <a16:creationId xmlns:a16="http://schemas.microsoft.com/office/drawing/2014/main" id="{245E10FA-8420-45D4-8917-56ABD0A733F2}"/>
                    </a:ext>
                  </a:extLst>
                </p:cNvPr>
                <p:cNvSpPr/>
                <p:nvPr/>
              </p:nvSpPr>
              <p:spPr>
                <a:xfrm>
                  <a:off x="643127" y="1577339"/>
                  <a:ext cx="1165860" cy="1165860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46" name="object 15">
                  <a:extLst>
                    <a:ext uri="{FF2B5EF4-FFF2-40B4-BE49-F238E27FC236}">
                      <a16:creationId xmlns:a16="http://schemas.microsoft.com/office/drawing/2014/main" id="{DBD83AD0-C511-491E-930B-1A3552619489}"/>
                    </a:ext>
                  </a:extLst>
                </p:cNvPr>
                <p:cNvSpPr/>
                <p:nvPr/>
              </p:nvSpPr>
              <p:spPr>
                <a:xfrm>
                  <a:off x="4329683" y="1577339"/>
                  <a:ext cx="1167384" cy="1165860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47" name="object 16">
                  <a:extLst>
                    <a:ext uri="{FF2B5EF4-FFF2-40B4-BE49-F238E27FC236}">
                      <a16:creationId xmlns:a16="http://schemas.microsoft.com/office/drawing/2014/main" id="{9253048F-F618-4575-8164-CBC2BDDCB0D5}"/>
                    </a:ext>
                  </a:extLst>
                </p:cNvPr>
                <p:cNvSpPr/>
                <p:nvPr/>
              </p:nvSpPr>
              <p:spPr>
                <a:xfrm>
                  <a:off x="8272271" y="1577339"/>
                  <a:ext cx="1165859" cy="1165860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48" name="object 17">
                <a:extLst>
                  <a:ext uri="{FF2B5EF4-FFF2-40B4-BE49-F238E27FC236}">
                    <a16:creationId xmlns:a16="http://schemas.microsoft.com/office/drawing/2014/main" id="{38ABA2B4-1330-4BF2-8B04-E05192921C7D}"/>
                  </a:ext>
                </a:extLst>
              </p:cNvPr>
              <p:cNvSpPr txBox="1"/>
              <p:nvPr/>
            </p:nvSpPr>
            <p:spPr>
              <a:xfrm>
                <a:off x="1954529" y="796225"/>
                <a:ext cx="2033905" cy="1735732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Beberapa </a:t>
                </a:r>
                <a:r>
                  <a:rPr sz="1600" spc="-15" dirty="0">
                    <a:latin typeface="Candara" panose="020E0502030303020204" pitchFamily="34" charset="0"/>
                    <a:cs typeface="Carlito"/>
                  </a:rPr>
                  <a:t>daerah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sudah  </a:t>
                </a:r>
                <a:r>
                  <a:rPr sz="1600" spc="-5" dirty="0" err="1">
                    <a:latin typeface="Candara" panose="020E0502030303020204" pitchFamily="34" charset="0"/>
                    <a:cs typeface="Carlito"/>
                  </a:rPr>
                  <a:t>memiliki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600" spc="-5" dirty="0" err="1">
                    <a:latin typeface="Candara" panose="020E0502030303020204" pitchFamily="34" charset="0"/>
                    <a:cs typeface="Carlito"/>
                  </a:rPr>
                  <a:t>regulasi</a:t>
                </a:r>
                <a:r>
                  <a:rPr lang="en-US" sz="1600" spc="-5" dirty="0">
                    <a:latin typeface="Candara" panose="020E0502030303020204" pitchFamily="34" charset="0"/>
                    <a:cs typeface="Carlito"/>
                  </a:rPr>
                  <a:t> (RPJMD dan </a:t>
                </a:r>
                <a:r>
                  <a:rPr lang="en-US" sz="1600" spc="-5" dirty="0" err="1">
                    <a:latin typeface="Candara" panose="020E0502030303020204" pitchFamily="34" charset="0"/>
                    <a:cs typeface="Carlito"/>
                  </a:rPr>
                  <a:t>Renstra</a:t>
                </a:r>
                <a:r>
                  <a:rPr lang="en-US" sz="1600" spc="-5" dirty="0">
                    <a:latin typeface="Candara" panose="020E0502030303020204" pitchFamily="34" charset="0"/>
                    <a:cs typeface="Carlito"/>
                  </a:rPr>
                  <a:t>)</a:t>
                </a:r>
                <a:r>
                  <a:rPr sz="1600" spc="-6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600" spc="-15" dirty="0">
                    <a:latin typeface="Candara" panose="020E0502030303020204" pitchFamily="34" charset="0"/>
                    <a:cs typeface="Carlito"/>
                  </a:rPr>
                  <a:t>daerah 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yang memperkuat  </a:t>
                </a:r>
                <a:r>
                  <a:rPr sz="1600" spc="-15" dirty="0">
                    <a:latin typeface="Candara" panose="020E0502030303020204" pitchFamily="34" charset="0"/>
                    <a:cs typeface="Carlito"/>
                  </a:rPr>
                  <a:t>komitmen 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APBD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untuk  PLUT-KUMKM</a:t>
                </a:r>
                <a:endParaRPr sz="1600" dirty="0">
                  <a:latin typeface="Candara" panose="020E0502030303020204" pitchFamily="34" charset="0"/>
                  <a:cs typeface="Carlito"/>
                </a:endParaRPr>
              </a:p>
            </p:txBody>
          </p:sp>
          <p:sp>
            <p:nvSpPr>
              <p:cNvPr id="50" name="object 18">
                <a:extLst>
                  <a:ext uri="{FF2B5EF4-FFF2-40B4-BE49-F238E27FC236}">
                    <a16:creationId xmlns:a16="http://schemas.microsoft.com/office/drawing/2014/main" id="{4035CF29-7100-4557-B14F-93D7F862F27F}"/>
                  </a:ext>
                </a:extLst>
              </p:cNvPr>
              <p:cNvSpPr txBox="1"/>
              <p:nvPr/>
            </p:nvSpPr>
            <p:spPr>
              <a:xfrm>
                <a:off x="5724271" y="812024"/>
                <a:ext cx="2130425" cy="142795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99"/>
                  </a:lnSpc>
                  <a:spcBef>
                    <a:spcPts val="95"/>
                  </a:spcBef>
                </a:pP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Sudah ada </a:t>
                </a:r>
                <a:r>
                  <a:rPr sz="1600" spc="-15" dirty="0">
                    <a:latin typeface="Candara" panose="020E0502030303020204" pitchFamily="34" charset="0"/>
                    <a:cs typeface="Carlito"/>
                  </a:rPr>
                  <a:t>kolaborasi  antara kegiatan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PLUT-  KUMKM dengan berbagai  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lembaga </a:t>
                </a:r>
                <a:r>
                  <a:rPr sz="1400" dirty="0">
                    <a:latin typeface="Candara" panose="020E0502030303020204" pitchFamily="34" charset="0"/>
                    <a:cs typeface="Carlito"/>
                  </a:rPr>
                  <a:t>(K/L, </a:t>
                </a:r>
                <a:r>
                  <a:rPr sz="1400" spc="-5" dirty="0">
                    <a:latin typeface="Candara" panose="020E0502030303020204" pitchFamily="34" charset="0"/>
                    <a:cs typeface="Carlito"/>
                  </a:rPr>
                  <a:t>pendidikan,  perbankan,</a:t>
                </a:r>
                <a:r>
                  <a:rPr sz="1400" spc="2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400" dirty="0">
                    <a:latin typeface="Candara" panose="020E0502030303020204" pitchFamily="34" charset="0"/>
                    <a:cs typeface="Carlito"/>
                  </a:rPr>
                  <a:t>dll.)</a:t>
                </a:r>
                <a:endParaRPr sz="1400">
                  <a:latin typeface="Candara" panose="020E0502030303020204" pitchFamily="34" charset="0"/>
                  <a:cs typeface="Carlito"/>
                </a:endParaRPr>
              </a:p>
            </p:txBody>
          </p:sp>
          <p:sp>
            <p:nvSpPr>
              <p:cNvPr id="51" name="object 19">
                <a:extLst>
                  <a:ext uri="{FF2B5EF4-FFF2-40B4-BE49-F238E27FC236}">
                    <a16:creationId xmlns:a16="http://schemas.microsoft.com/office/drawing/2014/main" id="{3A03140D-405F-4C30-86CA-E193D1F09048}"/>
                  </a:ext>
                </a:extLst>
              </p:cNvPr>
              <p:cNvSpPr txBox="1"/>
              <p:nvPr/>
            </p:nvSpPr>
            <p:spPr>
              <a:xfrm>
                <a:off x="9621393" y="802626"/>
                <a:ext cx="1934210" cy="148951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Beberapa </a:t>
                </a:r>
                <a:r>
                  <a:rPr sz="1600" spc="-15" dirty="0">
                    <a:latin typeface="Candara" panose="020E0502030303020204" pitchFamily="34" charset="0"/>
                    <a:cs typeface="Carlito"/>
                  </a:rPr>
                  <a:t>daerah 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telah 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memusatkan  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pelaksanaan </a:t>
                </a:r>
                <a:r>
                  <a:rPr sz="1600" spc="-15" dirty="0">
                    <a:latin typeface="Candara" panose="020E0502030303020204" pitchFamily="34" charset="0"/>
                    <a:cs typeface="Carlito"/>
                  </a:rPr>
                  <a:t>kegiatan 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DAK 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Non Fisik</a:t>
                </a:r>
                <a:r>
                  <a:rPr sz="1600" spc="-5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600" spc="-5" dirty="0">
                    <a:latin typeface="Candara" panose="020E0502030303020204" pitchFamily="34" charset="0"/>
                    <a:cs typeface="Carlito"/>
                  </a:rPr>
                  <a:t>PK2UKM  di</a:t>
                </a:r>
                <a:r>
                  <a:rPr sz="1600" spc="-2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600" spc="-10" dirty="0">
                    <a:latin typeface="Candara" panose="020E0502030303020204" pitchFamily="34" charset="0"/>
                    <a:cs typeface="Carlito"/>
                  </a:rPr>
                  <a:t>PLUT-KUMKM</a:t>
                </a:r>
                <a:endParaRPr sz="16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</p:grpSp>
      <p:sp>
        <p:nvSpPr>
          <p:cNvPr id="60" name="object 22">
            <a:extLst>
              <a:ext uri="{FF2B5EF4-FFF2-40B4-BE49-F238E27FC236}">
                <a16:creationId xmlns:a16="http://schemas.microsoft.com/office/drawing/2014/main" id="{E76BD692-B1C7-486F-9406-8733B9198324}"/>
              </a:ext>
            </a:extLst>
          </p:cNvPr>
          <p:cNvSpPr/>
          <p:nvPr/>
        </p:nvSpPr>
        <p:spPr>
          <a:xfrm>
            <a:off x="652363" y="3697960"/>
            <a:ext cx="951230" cy="951230"/>
          </a:xfrm>
          <a:custGeom>
            <a:avLst/>
            <a:gdLst/>
            <a:ahLst/>
            <a:cxnLst/>
            <a:rect l="l" t="t" r="r" b="b"/>
            <a:pathLst>
              <a:path w="951230" h="951229">
                <a:moveTo>
                  <a:pt x="0" y="475488"/>
                </a:moveTo>
                <a:lnTo>
                  <a:pt x="2454" y="426866"/>
                </a:lnTo>
                <a:lnTo>
                  <a:pt x="9659" y="379651"/>
                </a:lnTo>
                <a:lnTo>
                  <a:pt x="21376" y="334080"/>
                </a:lnTo>
                <a:lnTo>
                  <a:pt x="37365" y="290393"/>
                </a:lnTo>
                <a:lnTo>
                  <a:pt x="57387" y="248828"/>
                </a:lnTo>
                <a:lnTo>
                  <a:pt x="81204" y="209624"/>
                </a:lnTo>
                <a:lnTo>
                  <a:pt x="108576" y="173020"/>
                </a:lnTo>
                <a:lnTo>
                  <a:pt x="139265" y="139255"/>
                </a:lnTo>
                <a:lnTo>
                  <a:pt x="173031" y="108568"/>
                </a:lnTo>
                <a:lnTo>
                  <a:pt x="209635" y="81197"/>
                </a:lnTo>
                <a:lnTo>
                  <a:pt x="248839" y="57382"/>
                </a:lnTo>
                <a:lnTo>
                  <a:pt x="290404" y="37361"/>
                </a:lnTo>
                <a:lnTo>
                  <a:pt x="334090" y="21374"/>
                </a:lnTo>
                <a:lnTo>
                  <a:pt x="379658" y="9658"/>
                </a:lnTo>
                <a:lnTo>
                  <a:pt x="426871" y="2454"/>
                </a:lnTo>
                <a:lnTo>
                  <a:pt x="475488" y="0"/>
                </a:lnTo>
                <a:lnTo>
                  <a:pt x="524109" y="2454"/>
                </a:lnTo>
                <a:lnTo>
                  <a:pt x="571324" y="9658"/>
                </a:lnTo>
                <a:lnTo>
                  <a:pt x="616895" y="21374"/>
                </a:lnTo>
                <a:lnTo>
                  <a:pt x="660582" y="37361"/>
                </a:lnTo>
                <a:lnTo>
                  <a:pt x="702147" y="57382"/>
                </a:lnTo>
                <a:lnTo>
                  <a:pt x="741351" y="81197"/>
                </a:lnTo>
                <a:lnTo>
                  <a:pt x="777955" y="108568"/>
                </a:lnTo>
                <a:lnTo>
                  <a:pt x="811720" y="139255"/>
                </a:lnTo>
                <a:lnTo>
                  <a:pt x="842407" y="173020"/>
                </a:lnTo>
                <a:lnTo>
                  <a:pt x="869778" y="209624"/>
                </a:lnTo>
                <a:lnTo>
                  <a:pt x="893593" y="248828"/>
                </a:lnTo>
                <a:lnTo>
                  <a:pt x="913614" y="290393"/>
                </a:lnTo>
                <a:lnTo>
                  <a:pt x="929601" y="334080"/>
                </a:lnTo>
                <a:lnTo>
                  <a:pt x="941317" y="379651"/>
                </a:lnTo>
                <a:lnTo>
                  <a:pt x="948521" y="426866"/>
                </a:lnTo>
                <a:lnTo>
                  <a:pt x="950976" y="475488"/>
                </a:lnTo>
                <a:lnTo>
                  <a:pt x="948521" y="524109"/>
                </a:lnTo>
                <a:lnTo>
                  <a:pt x="941317" y="571324"/>
                </a:lnTo>
                <a:lnTo>
                  <a:pt x="929601" y="616895"/>
                </a:lnTo>
                <a:lnTo>
                  <a:pt x="913614" y="660582"/>
                </a:lnTo>
                <a:lnTo>
                  <a:pt x="893593" y="702147"/>
                </a:lnTo>
                <a:lnTo>
                  <a:pt x="869778" y="741351"/>
                </a:lnTo>
                <a:lnTo>
                  <a:pt x="842407" y="777955"/>
                </a:lnTo>
                <a:lnTo>
                  <a:pt x="811720" y="811720"/>
                </a:lnTo>
                <a:lnTo>
                  <a:pt x="777955" y="842407"/>
                </a:lnTo>
                <a:lnTo>
                  <a:pt x="741351" y="869778"/>
                </a:lnTo>
                <a:lnTo>
                  <a:pt x="702147" y="893593"/>
                </a:lnTo>
                <a:lnTo>
                  <a:pt x="660582" y="913614"/>
                </a:lnTo>
                <a:lnTo>
                  <a:pt x="616895" y="929601"/>
                </a:lnTo>
                <a:lnTo>
                  <a:pt x="571324" y="941317"/>
                </a:lnTo>
                <a:lnTo>
                  <a:pt x="524109" y="948521"/>
                </a:lnTo>
                <a:lnTo>
                  <a:pt x="475488" y="950976"/>
                </a:lnTo>
                <a:lnTo>
                  <a:pt x="426871" y="948521"/>
                </a:lnTo>
                <a:lnTo>
                  <a:pt x="379658" y="941317"/>
                </a:lnTo>
                <a:lnTo>
                  <a:pt x="334090" y="929601"/>
                </a:lnTo>
                <a:lnTo>
                  <a:pt x="290404" y="913614"/>
                </a:lnTo>
                <a:lnTo>
                  <a:pt x="248839" y="893593"/>
                </a:lnTo>
                <a:lnTo>
                  <a:pt x="209635" y="869778"/>
                </a:lnTo>
                <a:lnTo>
                  <a:pt x="173031" y="842407"/>
                </a:lnTo>
                <a:lnTo>
                  <a:pt x="139265" y="811720"/>
                </a:lnTo>
                <a:lnTo>
                  <a:pt x="108576" y="777955"/>
                </a:lnTo>
                <a:lnTo>
                  <a:pt x="81204" y="741351"/>
                </a:lnTo>
                <a:lnTo>
                  <a:pt x="57387" y="702147"/>
                </a:lnTo>
                <a:lnTo>
                  <a:pt x="37365" y="660582"/>
                </a:lnTo>
                <a:lnTo>
                  <a:pt x="21376" y="616895"/>
                </a:lnTo>
                <a:lnTo>
                  <a:pt x="9659" y="571324"/>
                </a:lnTo>
                <a:lnTo>
                  <a:pt x="2454" y="524109"/>
                </a:lnTo>
                <a:lnTo>
                  <a:pt x="0" y="475488"/>
                </a:lnTo>
                <a:close/>
              </a:path>
            </a:pathLst>
          </a:custGeom>
          <a:ln w="12192">
            <a:solidFill>
              <a:srgbClr val="226B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4">
            <a:extLst>
              <a:ext uri="{FF2B5EF4-FFF2-40B4-BE49-F238E27FC236}">
                <a16:creationId xmlns:a16="http://schemas.microsoft.com/office/drawing/2014/main" id="{F917C7EB-BB6F-4E5D-A22D-510A85133B3E}"/>
              </a:ext>
            </a:extLst>
          </p:cNvPr>
          <p:cNvSpPr/>
          <p:nvPr/>
        </p:nvSpPr>
        <p:spPr>
          <a:xfrm>
            <a:off x="3610447" y="3697960"/>
            <a:ext cx="951230" cy="951230"/>
          </a:xfrm>
          <a:custGeom>
            <a:avLst/>
            <a:gdLst/>
            <a:ahLst/>
            <a:cxnLst/>
            <a:rect l="l" t="t" r="r" b="b"/>
            <a:pathLst>
              <a:path w="951229" h="951229">
                <a:moveTo>
                  <a:pt x="0" y="475488"/>
                </a:moveTo>
                <a:lnTo>
                  <a:pt x="2454" y="426866"/>
                </a:lnTo>
                <a:lnTo>
                  <a:pt x="9658" y="379651"/>
                </a:lnTo>
                <a:lnTo>
                  <a:pt x="21374" y="334080"/>
                </a:lnTo>
                <a:lnTo>
                  <a:pt x="37361" y="290393"/>
                </a:lnTo>
                <a:lnTo>
                  <a:pt x="57382" y="248828"/>
                </a:lnTo>
                <a:lnTo>
                  <a:pt x="81197" y="209624"/>
                </a:lnTo>
                <a:lnTo>
                  <a:pt x="108568" y="173020"/>
                </a:lnTo>
                <a:lnTo>
                  <a:pt x="139255" y="139255"/>
                </a:lnTo>
                <a:lnTo>
                  <a:pt x="173020" y="108568"/>
                </a:lnTo>
                <a:lnTo>
                  <a:pt x="209624" y="81197"/>
                </a:lnTo>
                <a:lnTo>
                  <a:pt x="248828" y="57382"/>
                </a:lnTo>
                <a:lnTo>
                  <a:pt x="290393" y="37361"/>
                </a:lnTo>
                <a:lnTo>
                  <a:pt x="334080" y="21374"/>
                </a:lnTo>
                <a:lnTo>
                  <a:pt x="379651" y="9658"/>
                </a:lnTo>
                <a:lnTo>
                  <a:pt x="426866" y="2454"/>
                </a:lnTo>
                <a:lnTo>
                  <a:pt x="475488" y="0"/>
                </a:lnTo>
                <a:lnTo>
                  <a:pt x="524109" y="2454"/>
                </a:lnTo>
                <a:lnTo>
                  <a:pt x="571324" y="9658"/>
                </a:lnTo>
                <a:lnTo>
                  <a:pt x="616895" y="21374"/>
                </a:lnTo>
                <a:lnTo>
                  <a:pt x="660582" y="37361"/>
                </a:lnTo>
                <a:lnTo>
                  <a:pt x="702147" y="57382"/>
                </a:lnTo>
                <a:lnTo>
                  <a:pt x="741351" y="81197"/>
                </a:lnTo>
                <a:lnTo>
                  <a:pt x="777955" y="108568"/>
                </a:lnTo>
                <a:lnTo>
                  <a:pt x="811720" y="139255"/>
                </a:lnTo>
                <a:lnTo>
                  <a:pt x="842407" y="173020"/>
                </a:lnTo>
                <a:lnTo>
                  <a:pt x="869778" y="209624"/>
                </a:lnTo>
                <a:lnTo>
                  <a:pt x="893593" y="248828"/>
                </a:lnTo>
                <a:lnTo>
                  <a:pt x="913614" y="290393"/>
                </a:lnTo>
                <a:lnTo>
                  <a:pt x="929601" y="334080"/>
                </a:lnTo>
                <a:lnTo>
                  <a:pt x="941317" y="379651"/>
                </a:lnTo>
                <a:lnTo>
                  <a:pt x="948521" y="426866"/>
                </a:lnTo>
                <a:lnTo>
                  <a:pt x="950976" y="475488"/>
                </a:lnTo>
                <a:lnTo>
                  <a:pt x="948521" y="524109"/>
                </a:lnTo>
                <a:lnTo>
                  <a:pt x="941317" y="571324"/>
                </a:lnTo>
                <a:lnTo>
                  <a:pt x="929601" y="616895"/>
                </a:lnTo>
                <a:lnTo>
                  <a:pt x="913614" y="660582"/>
                </a:lnTo>
                <a:lnTo>
                  <a:pt x="893593" y="702147"/>
                </a:lnTo>
                <a:lnTo>
                  <a:pt x="869778" y="741351"/>
                </a:lnTo>
                <a:lnTo>
                  <a:pt x="842407" y="777955"/>
                </a:lnTo>
                <a:lnTo>
                  <a:pt x="811720" y="811720"/>
                </a:lnTo>
                <a:lnTo>
                  <a:pt x="777955" y="842407"/>
                </a:lnTo>
                <a:lnTo>
                  <a:pt x="741351" y="869778"/>
                </a:lnTo>
                <a:lnTo>
                  <a:pt x="702147" y="893593"/>
                </a:lnTo>
                <a:lnTo>
                  <a:pt x="660582" y="913614"/>
                </a:lnTo>
                <a:lnTo>
                  <a:pt x="616895" y="929601"/>
                </a:lnTo>
                <a:lnTo>
                  <a:pt x="571324" y="941317"/>
                </a:lnTo>
                <a:lnTo>
                  <a:pt x="524109" y="948521"/>
                </a:lnTo>
                <a:lnTo>
                  <a:pt x="475488" y="950976"/>
                </a:lnTo>
                <a:lnTo>
                  <a:pt x="426866" y="948521"/>
                </a:lnTo>
                <a:lnTo>
                  <a:pt x="379651" y="941317"/>
                </a:lnTo>
                <a:lnTo>
                  <a:pt x="334080" y="929601"/>
                </a:lnTo>
                <a:lnTo>
                  <a:pt x="290393" y="913614"/>
                </a:lnTo>
                <a:lnTo>
                  <a:pt x="248828" y="893593"/>
                </a:lnTo>
                <a:lnTo>
                  <a:pt x="209624" y="869778"/>
                </a:lnTo>
                <a:lnTo>
                  <a:pt x="173020" y="842407"/>
                </a:lnTo>
                <a:lnTo>
                  <a:pt x="139255" y="811720"/>
                </a:lnTo>
                <a:lnTo>
                  <a:pt x="108568" y="777955"/>
                </a:lnTo>
                <a:lnTo>
                  <a:pt x="81197" y="741351"/>
                </a:lnTo>
                <a:lnTo>
                  <a:pt x="57382" y="702147"/>
                </a:lnTo>
                <a:lnTo>
                  <a:pt x="37361" y="660582"/>
                </a:lnTo>
                <a:lnTo>
                  <a:pt x="21374" y="616895"/>
                </a:lnTo>
                <a:lnTo>
                  <a:pt x="9658" y="571324"/>
                </a:lnTo>
                <a:lnTo>
                  <a:pt x="2454" y="524109"/>
                </a:lnTo>
                <a:lnTo>
                  <a:pt x="0" y="475488"/>
                </a:lnTo>
                <a:close/>
              </a:path>
            </a:pathLst>
          </a:custGeom>
          <a:ln w="12192">
            <a:solidFill>
              <a:srgbClr val="226B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6">
            <a:extLst>
              <a:ext uri="{FF2B5EF4-FFF2-40B4-BE49-F238E27FC236}">
                <a16:creationId xmlns:a16="http://schemas.microsoft.com/office/drawing/2014/main" id="{CF3AAA10-C366-42DD-A54F-19D23551282D}"/>
              </a:ext>
            </a:extLst>
          </p:cNvPr>
          <p:cNvSpPr/>
          <p:nvPr/>
        </p:nvSpPr>
        <p:spPr>
          <a:xfrm>
            <a:off x="9322399" y="3697960"/>
            <a:ext cx="951230" cy="951230"/>
          </a:xfrm>
          <a:custGeom>
            <a:avLst/>
            <a:gdLst/>
            <a:ahLst/>
            <a:cxnLst/>
            <a:rect l="l" t="t" r="r" b="b"/>
            <a:pathLst>
              <a:path w="951229" h="951229">
                <a:moveTo>
                  <a:pt x="0" y="475488"/>
                </a:moveTo>
                <a:lnTo>
                  <a:pt x="2454" y="426866"/>
                </a:lnTo>
                <a:lnTo>
                  <a:pt x="9658" y="379651"/>
                </a:lnTo>
                <a:lnTo>
                  <a:pt x="21374" y="334080"/>
                </a:lnTo>
                <a:lnTo>
                  <a:pt x="37361" y="290393"/>
                </a:lnTo>
                <a:lnTo>
                  <a:pt x="57382" y="248828"/>
                </a:lnTo>
                <a:lnTo>
                  <a:pt x="81197" y="209624"/>
                </a:lnTo>
                <a:lnTo>
                  <a:pt x="108568" y="173020"/>
                </a:lnTo>
                <a:lnTo>
                  <a:pt x="139255" y="139255"/>
                </a:lnTo>
                <a:lnTo>
                  <a:pt x="173020" y="108568"/>
                </a:lnTo>
                <a:lnTo>
                  <a:pt x="209624" y="81197"/>
                </a:lnTo>
                <a:lnTo>
                  <a:pt x="248828" y="57382"/>
                </a:lnTo>
                <a:lnTo>
                  <a:pt x="290393" y="37361"/>
                </a:lnTo>
                <a:lnTo>
                  <a:pt x="334080" y="21374"/>
                </a:lnTo>
                <a:lnTo>
                  <a:pt x="379651" y="9658"/>
                </a:lnTo>
                <a:lnTo>
                  <a:pt x="426866" y="2454"/>
                </a:lnTo>
                <a:lnTo>
                  <a:pt x="475487" y="0"/>
                </a:lnTo>
                <a:lnTo>
                  <a:pt x="524109" y="2454"/>
                </a:lnTo>
                <a:lnTo>
                  <a:pt x="571324" y="9658"/>
                </a:lnTo>
                <a:lnTo>
                  <a:pt x="616895" y="21374"/>
                </a:lnTo>
                <a:lnTo>
                  <a:pt x="660582" y="37361"/>
                </a:lnTo>
                <a:lnTo>
                  <a:pt x="702147" y="57382"/>
                </a:lnTo>
                <a:lnTo>
                  <a:pt x="741351" y="81197"/>
                </a:lnTo>
                <a:lnTo>
                  <a:pt x="777955" y="108568"/>
                </a:lnTo>
                <a:lnTo>
                  <a:pt x="811720" y="139255"/>
                </a:lnTo>
                <a:lnTo>
                  <a:pt x="842407" y="173020"/>
                </a:lnTo>
                <a:lnTo>
                  <a:pt x="869778" y="209624"/>
                </a:lnTo>
                <a:lnTo>
                  <a:pt x="893593" y="248828"/>
                </a:lnTo>
                <a:lnTo>
                  <a:pt x="913614" y="290393"/>
                </a:lnTo>
                <a:lnTo>
                  <a:pt x="929601" y="334080"/>
                </a:lnTo>
                <a:lnTo>
                  <a:pt x="941317" y="379651"/>
                </a:lnTo>
                <a:lnTo>
                  <a:pt x="948521" y="426866"/>
                </a:lnTo>
                <a:lnTo>
                  <a:pt x="950976" y="475488"/>
                </a:lnTo>
                <a:lnTo>
                  <a:pt x="948521" y="524109"/>
                </a:lnTo>
                <a:lnTo>
                  <a:pt x="941317" y="571324"/>
                </a:lnTo>
                <a:lnTo>
                  <a:pt x="929601" y="616895"/>
                </a:lnTo>
                <a:lnTo>
                  <a:pt x="913614" y="660582"/>
                </a:lnTo>
                <a:lnTo>
                  <a:pt x="893593" y="702147"/>
                </a:lnTo>
                <a:lnTo>
                  <a:pt x="869778" y="741351"/>
                </a:lnTo>
                <a:lnTo>
                  <a:pt x="842407" y="777955"/>
                </a:lnTo>
                <a:lnTo>
                  <a:pt x="811720" y="811720"/>
                </a:lnTo>
                <a:lnTo>
                  <a:pt x="777955" y="842407"/>
                </a:lnTo>
                <a:lnTo>
                  <a:pt x="741351" y="869778"/>
                </a:lnTo>
                <a:lnTo>
                  <a:pt x="702147" y="893593"/>
                </a:lnTo>
                <a:lnTo>
                  <a:pt x="660582" y="913614"/>
                </a:lnTo>
                <a:lnTo>
                  <a:pt x="616895" y="929601"/>
                </a:lnTo>
                <a:lnTo>
                  <a:pt x="571324" y="941317"/>
                </a:lnTo>
                <a:lnTo>
                  <a:pt x="524109" y="948521"/>
                </a:lnTo>
                <a:lnTo>
                  <a:pt x="475487" y="950976"/>
                </a:lnTo>
                <a:lnTo>
                  <a:pt x="426866" y="948521"/>
                </a:lnTo>
                <a:lnTo>
                  <a:pt x="379651" y="941317"/>
                </a:lnTo>
                <a:lnTo>
                  <a:pt x="334080" y="929601"/>
                </a:lnTo>
                <a:lnTo>
                  <a:pt x="290393" y="913614"/>
                </a:lnTo>
                <a:lnTo>
                  <a:pt x="248828" y="893593"/>
                </a:lnTo>
                <a:lnTo>
                  <a:pt x="209624" y="869778"/>
                </a:lnTo>
                <a:lnTo>
                  <a:pt x="173020" y="842407"/>
                </a:lnTo>
                <a:lnTo>
                  <a:pt x="139255" y="811720"/>
                </a:lnTo>
                <a:lnTo>
                  <a:pt x="108568" y="777955"/>
                </a:lnTo>
                <a:lnTo>
                  <a:pt x="81197" y="741351"/>
                </a:lnTo>
                <a:lnTo>
                  <a:pt x="57382" y="702147"/>
                </a:lnTo>
                <a:lnTo>
                  <a:pt x="37361" y="660582"/>
                </a:lnTo>
                <a:lnTo>
                  <a:pt x="21374" y="616895"/>
                </a:lnTo>
                <a:lnTo>
                  <a:pt x="9658" y="571324"/>
                </a:lnTo>
                <a:lnTo>
                  <a:pt x="2454" y="524109"/>
                </a:lnTo>
                <a:lnTo>
                  <a:pt x="0" y="475488"/>
                </a:lnTo>
                <a:close/>
              </a:path>
            </a:pathLst>
          </a:custGeom>
          <a:ln w="12192">
            <a:solidFill>
              <a:srgbClr val="226B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FA8DD1-325D-4B36-A03D-F18191FC8958}"/>
              </a:ext>
            </a:extLst>
          </p:cNvPr>
          <p:cNvGrpSpPr/>
          <p:nvPr/>
        </p:nvGrpSpPr>
        <p:grpSpPr>
          <a:xfrm>
            <a:off x="166257" y="3295671"/>
            <a:ext cx="11818735" cy="3040471"/>
            <a:chOff x="267853" y="3138656"/>
            <a:chExt cx="11818735" cy="3040471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D3A43D0-A059-4231-8A54-AAF863F14D8A}"/>
                </a:ext>
              </a:extLst>
            </p:cNvPr>
            <p:cNvGrpSpPr/>
            <p:nvPr/>
          </p:nvGrpSpPr>
          <p:grpSpPr>
            <a:xfrm>
              <a:off x="267853" y="3138656"/>
              <a:ext cx="11818735" cy="3040471"/>
              <a:chOff x="281190" y="1501549"/>
              <a:chExt cx="11818735" cy="2967371"/>
            </a:xfrm>
          </p:grpSpPr>
          <p:sp>
            <p:nvSpPr>
              <p:cNvPr id="113" name="Rectangle 75">
                <a:extLst>
                  <a:ext uri="{FF2B5EF4-FFF2-40B4-BE49-F238E27FC236}">
                    <a16:creationId xmlns:a16="http://schemas.microsoft.com/office/drawing/2014/main" id="{0FEEAB72-94EB-4133-ACCF-8F7C9AC38667}"/>
                  </a:ext>
                </a:extLst>
              </p:cNvPr>
              <p:cNvSpPr/>
              <p:nvPr/>
            </p:nvSpPr>
            <p:spPr>
              <a:xfrm>
                <a:off x="281190" y="1856502"/>
                <a:ext cx="11818735" cy="2612418"/>
              </a:xfrm>
              <a:prstGeom prst="round2DiagRect">
                <a:avLst/>
              </a:prstGeom>
              <a:solidFill>
                <a:srgbClr val="DBEDEB"/>
              </a:solidFill>
              <a:ln w="28575">
                <a:solidFill>
                  <a:srgbClr val="3B7D7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bject 12">
                <a:extLst>
                  <a:ext uri="{FF2B5EF4-FFF2-40B4-BE49-F238E27FC236}">
                    <a16:creationId xmlns:a16="http://schemas.microsoft.com/office/drawing/2014/main" id="{C01BFA4B-98BC-4EAE-B0ED-A565FF6D38DA}"/>
                  </a:ext>
                </a:extLst>
              </p:cNvPr>
              <p:cNvSpPr txBox="1"/>
              <p:nvPr/>
            </p:nvSpPr>
            <p:spPr>
              <a:xfrm>
                <a:off x="501190" y="1501549"/>
                <a:ext cx="2809529" cy="330399"/>
              </a:xfrm>
              <a:prstGeom prst="round2DiagRect">
                <a:avLst/>
              </a:prstGeom>
              <a:solidFill>
                <a:srgbClr val="B4DAD5"/>
              </a:solidFill>
              <a:ln w="28575">
                <a:solidFill>
                  <a:srgbClr val="3B7D77"/>
                </a:solidFill>
                <a:prstDash val="sysDash"/>
              </a:ln>
            </p:spPr>
            <p:txBody>
              <a:bodyPr vert="horz" wrap="square" lIns="0" tIns="20320" rIns="0" bIns="0" rtlCol="0">
                <a:spAutoFit/>
              </a:bodyPr>
              <a:lstStyle/>
              <a:p>
                <a:pPr algn="ctr"/>
                <a:r>
                  <a:rPr lang="en-US" sz="2000" b="1" spc="-10" dirty="0">
                    <a:latin typeface="Candara" panose="020E0502030303020204" pitchFamily="34" charset="0"/>
                    <a:cs typeface="Carlito"/>
                  </a:rPr>
                  <a:t>KENDALA</a:t>
                </a:r>
                <a:endParaRPr sz="20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sp>
          <p:nvSpPr>
            <p:cNvPr id="71" name="object 27">
              <a:extLst>
                <a:ext uri="{FF2B5EF4-FFF2-40B4-BE49-F238E27FC236}">
                  <a16:creationId xmlns:a16="http://schemas.microsoft.com/office/drawing/2014/main" id="{A1F80528-6C3E-4C6A-A1F9-8A812E8EBD92}"/>
                </a:ext>
              </a:extLst>
            </p:cNvPr>
            <p:cNvSpPr/>
            <p:nvPr/>
          </p:nvSpPr>
          <p:spPr>
            <a:xfrm>
              <a:off x="6659971" y="3697960"/>
              <a:ext cx="951230" cy="951230"/>
            </a:xfrm>
            <a:custGeom>
              <a:avLst/>
              <a:gdLst/>
              <a:ahLst/>
              <a:cxnLst/>
              <a:rect l="l" t="t" r="r" b="b"/>
              <a:pathLst>
                <a:path w="951229" h="951229">
                  <a:moveTo>
                    <a:pt x="475488" y="0"/>
                  </a:moveTo>
                  <a:lnTo>
                    <a:pt x="426866" y="2454"/>
                  </a:lnTo>
                  <a:lnTo>
                    <a:pt x="379651" y="9658"/>
                  </a:lnTo>
                  <a:lnTo>
                    <a:pt x="334080" y="21374"/>
                  </a:lnTo>
                  <a:lnTo>
                    <a:pt x="290393" y="37361"/>
                  </a:lnTo>
                  <a:lnTo>
                    <a:pt x="248828" y="57382"/>
                  </a:lnTo>
                  <a:lnTo>
                    <a:pt x="209624" y="81197"/>
                  </a:lnTo>
                  <a:lnTo>
                    <a:pt x="173020" y="108568"/>
                  </a:lnTo>
                  <a:lnTo>
                    <a:pt x="139255" y="139255"/>
                  </a:lnTo>
                  <a:lnTo>
                    <a:pt x="108568" y="173020"/>
                  </a:lnTo>
                  <a:lnTo>
                    <a:pt x="81197" y="209624"/>
                  </a:lnTo>
                  <a:lnTo>
                    <a:pt x="57382" y="248828"/>
                  </a:lnTo>
                  <a:lnTo>
                    <a:pt x="37361" y="290393"/>
                  </a:lnTo>
                  <a:lnTo>
                    <a:pt x="21374" y="334080"/>
                  </a:lnTo>
                  <a:lnTo>
                    <a:pt x="9658" y="379651"/>
                  </a:lnTo>
                  <a:lnTo>
                    <a:pt x="2454" y="426866"/>
                  </a:lnTo>
                  <a:lnTo>
                    <a:pt x="0" y="475488"/>
                  </a:lnTo>
                  <a:lnTo>
                    <a:pt x="2454" y="524109"/>
                  </a:lnTo>
                  <a:lnTo>
                    <a:pt x="9658" y="571324"/>
                  </a:lnTo>
                  <a:lnTo>
                    <a:pt x="21374" y="616895"/>
                  </a:lnTo>
                  <a:lnTo>
                    <a:pt x="37361" y="660582"/>
                  </a:lnTo>
                  <a:lnTo>
                    <a:pt x="57382" y="702147"/>
                  </a:lnTo>
                  <a:lnTo>
                    <a:pt x="81197" y="741351"/>
                  </a:lnTo>
                  <a:lnTo>
                    <a:pt x="108568" y="777955"/>
                  </a:lnTo>
                  <a:lnTo>
                    <a:pt x="139255" y="811720"/>
                  </a:lnTo>
                  <a:lnTo>
                    <a:pt x="173020" y="842407"/>
                  </a:lnTo>
                  <a:lnTo>
                    <a:pt x="209624" y="869778"/>
                  </a:lnTo>
                  <a:lnTo>
                    <a:pt x="248828" y="893593"/>
                  </a:lnTo>
                  <a:lnTo>
                    <a:pt x="290393" y="913614"/>
                  </a:lnTo>
                  <a:lnTo>
                    <a:pt x="334080" y="929601"/>
                  </a:lnTo>
                  <a:lnTo>
                    <a:pt x="379651" y="941317"/>
                  </a:lnTo>
                  <a:lnTo>
                    <a:pt x="426866" y="948521"/>
                  </a:lnTo>
                  <a:lnTo>
                    <a:pt x="475488" y="950976"/>
                  </a:lnTo>
                  <a:lnTo>
                    <a:pt x="524109" y="948521"/>
                  </a:lnTo>
                  <a:lnTo>
                    <a:pt x="571324" y="941317"/>
                  </a:lnTo>
                  <a:lnTo>
                    <a:pt x="616895" y="929601"/>
                  </a:lnTo>
                  <a:lnTo>
                    <a:pt x="660582" y="913614"/>
                  </a:lnTo>
                  <a:lnTo>
                    <a:pt x="702147" y="893593"/>
                  </a:lnTo>
                  <a:lnTo>
                    <a:pt x="741351" y="869778"/>
                  </a:lnTo>
                  <a:lnTo>
                    <a:pt x="777955" y="842407"/>
                  </a:lnTo>
                  <a:lnTo>
                    <a:pt x="811720" y="811720"/>
                  </a:lnTo>
                  <a:lnTo>
                    <a:pt x="842407" y="777955"/>
                  </a:lnTo>
                  <a:lnTo>
                    <a:pt x="869778" y="741351"/>
                  </a:lnTo>
                  <a:lnTo>
                    <a:pt x="893593" y="702147"/>
                  </a:lnTo>
                  <a:lnTo>
                    <a:pt x="913614" y="660582"/>
                  </a:lnTo>
                  <a:lnTo>
                    <a:pt x="929601" y="616895"/>
                  </a:lnTo>
                  <a:lnTo>
                    <a:pt x="941317" y="571324"/>
                  </a:lnTo>
                  <a:lnTo>
                    <a:pt x="948521" y="524109"/>
                  </a:lnTo>
                  <a:lnTo>
                    <a:pt x="950976" y="475488"/>
                  </a:lnTo>
                  <a:lnTo>
                    <a:pt x="948521" y="426866"/>
                  </a:lnTo>
                  <a:lnTo>
                    <a:pt x="941317" y="379651"/>
                  </a:lnTo>
                  <a:lnTo>
                    <a:pt x="929601" y="334080"/>
                  </a:lnTo>
                  <a:lnTo>
                    <a:pt x="913614" y="290393"/>
                  </a:lnTo>
                  <a:lnTo>
                    <a:pt x="893593" y="248828"/>
                  </a:lnTo>
                  <a:lnTo>
                    <a:pt x="869778" y="209624"/>
                  </a:lnTo>
                  <a:lnTo>
                    <a:pt x="842407" y="173020"/>
                  </a:lnTo>
                  <a:lnTo>
                    <a:pt x="811720" y="139255"/>
                  </a:lnTo>
                  <a:lnTo>
                    <a:pt x="777955" y="108568"/>
                  </a:lnTo>
                  <a:lnTo>
                    <a:pt x="741351" y="81197"/>
                  </a:lnTo>
                  <a:lnTo>
                    <a:pt x="702147" y="57382"/>
                  </a:lnTo>
                  <a:lnTo>
                    <a:pt x="660582" y="37361"/>
                  </a:lnTo>
                  <a:lnTo>
                    <a:pt x="616895" y="21374"/>
                  </a:lnTo>
                  <a:lnTo>
                    <a:pt x="571324" y="9658"/>
                  </a:lnTo>
                  <a:lnTo>
                    <a:pt x="524109" y="2454"/>
                  </a:lnTo>
                  <a:lnTo>
                    <a:pt x="475488" y="0"/>
                  </a:lnTo>
                  <a:close/>
                </a:path>
              </a:pathLst>
            </a:custGeom>
            <a:solidFill>
              <a:srgbClr val="3493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B8F667-5D44-4386-BABB-A8366D934CB0}"/>
                </a:ext>
              </a:extLst>
            </p:cNvPr>
            <p:cNvGrpSpPr/>
            <p:nvPr/>
          </p:nvGrpSpPr>
          <p:grpSpPr>
            <a:xfrm>
              <a:off x="652363" y="3697960"/>
              <a:ext cx="2313433" cy="951230"/>
              <a:chOff x="652363" y="3697960"/>
              <a:chExt cx="2313433" cy="9512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3D1BD31-7A32-45E2-8402-7E844AA25027}"/>
                  </a:ext>
                </a:extLst>
              </p:cNvPr>
              <p:cNvGrpSpPr/>
              <p:nvPr/>
            </p:nvGrpSpPr>
            <p:grpSpPr>
              <a:xfrm>
                <a:off x="652363" y="3697960"/>
                <a:ext cx="951230" cy="951230"/>
                <a:chOff x="652363" y="3697960"/>
                <a:chExt cx="951230" cy="951230"/>
              </a:xfrm>
            </p:grpSpPr>
            <p:sp>
              <p:nvSpPr>
                <p:cNvPr id="58" name="object 21">
                  <a:extLst>
                    <a:ext uri="{FF2B5EF4-FFF2-40B4-BE49-F238E27FC236}">
                      <a16:creationId xmlns:a16="http://schemas.microsoft.com/office/drawing/2014/main" id="{A814B9B9-7808-43DE-B238-3229320D4846}"/>
                    </a:ext>
                  </a:extLst>
                </p:cNvPr>
                <p:cNvSpPr/>
                <p:nvPr/>
              </p:nvSpPr>
              <p:spPr>
                <a:xfrm>
                  <a:off x="652363" y="3697960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30" h="951229">
                      <a:moveTo>
                        <a:pt x="475488" y="0"/>
                      </a:moveTo>
                      <a:lnTo>
                        <a:pt x="426871" y="2454"/>
                      </a:lnTo>
                      <a:lnTo>
                        <a:pt x="379658" y="9658"/>
                      </a:lnTo>
                      <a:lnTo>
                        <a:pt x="334090" y="21374"/>
                      </a:lnTo>
                      <a:lnTo>
                        <a:pt x="290404" y="37361"/>
                      </a:lnTo>
                      <a:lnTo>
                        <a:pt x="248839" y="57382"/>
                      </a:lnTo>
                      <a:lnTo>
                        <a:pt x="209635" y="81197"/>
                      </a:lnTo>
                      <a:lnTo>
                        <a:pt x="173031" y="108568"/>
                      </a:lnTo>
                      <a:lnTo>
                        <a:pt x="139265" y="139255"/>
                      </a:lnTo>
                      <a:lnTo>
                        <a:pt x="108576" y="173020"/>
                      </a:lnTo>
                      <a:lnTo>
                        <a:pt x="81204" y="209624"/>
                      </a:lnTo>
                      <a:lnTo>
                        <a:pt x="57387" y="248828"/>
                      </a:lnTo>
                      <a:lnTo>
                        <a:pt x="37365" y="290393"/>
                      </a:lnTo>
                      <a:lnTo>
                        <a:pt x="21376" y="334080"/>
                      </a:lnTo>
                      <a:lnTo>
                        <a:pt x="9659" y="379651"/>
                      </a:lnTo>
                      <a:lnTo>
                        <a:pt x="2454" y="426866"/>
                      </a:lnTo>
                      <a:lnTo>
                        <a:pt x="0" y="475488"/>
                      </a:lnTo>
                      <a:lnTo>
                        <a:pt x="2454" y="524109"/>
                      </a:lnTo>
                      <a:lnTo>
                        <a:pt x="9659" y="571324"/>
                      </a:lnTo>
                      <a:lnTo>
                        <a:pt x="21376" y="616895"/>
                      </a:lnTo>
                      <a:lnTo>
                        <a:pt x="37365" y="660582"/>
                      </a:lnTo>
                      <a:lnTo>
                        <a:pt x="57387" y="702147"/>
                      </a:lnTo>
                      <a:lnTo>
                        <a:pt x="81204" y="741351"/>
                      </a:lnTo>
                      <a:lnTo>
                        <a:pt x="108576" y="777955"/>
                      </a:lnTo>
                      <a:lnTo>
                        <a:pt x="139265" y="811720"/>
                      </a:lnTo>
                      <a:lnTo>
                        <a:pt x="173031" y="842407"/>
                      </a:lnTo>
                      <a:lnTo>
                        <a:pt x="209635" y="869778"/>
                      </a:lnTo>
                      <a:lnTo>
                        <a:pt x="248839" y="893593"/>
                      </a:lnTo>
                      <a:lnTo>
                        <a:pt x="290404" y="913614"/>
                      </a:lnTo>
                      <a:lnTo>
                        <a:pt x="334090" y="929601"/>
                      </a:lnTo>
                      <a:lnTo>
                        <a:pt x="379658" y="941317"/>
                      </a:lnTo>
                      <a:lnTo>
                        <a:pt x="426871" y="948521"/>
                      </a:lnTo>
                      <a:lnTo>
                        <a:pt x="475488" y="950976"/>
                      </a:lnTo>
                      <a:lnTo>
                        <a:pt x="524109" y="948521"/>
                      </a:lnTo>
                      <a:lnTo>
                        <a:pt x="571324" y="941317"/>
                      </a:lnTo>
                      <a:lnTo>
                        <a:pt x="616895" y="929601"/>
                      </a:lnTo>
                      <a:lnTo>
                        <a:pt x="660582" y="913614"/>
                      </a:lnTo>
                      <a:lnTo>
                        <a:pt x="702147" y="893593"/>
                      </a:lnTo>
                      <a:lnTo>
                        <a:pt x="741351" y="869778"/>
                      </a:lnTo>
                      <a:lnTo>
                        <a:pt x="777955" y="842407"/>
                      </a:lnTo>
                      <a:lnTo>
                        <a:pt x="811720" y="811720"/>
                      </a:lnTo>
                      <a:lnTo>
                        <a:pt x="842407" y="777955"/>
                      </a:lnTo>
                      <a:lnTo>
                        <a:pt x="869778" y="741351"/>
                      </a:lnTo>
                      <a:lnTo>
                        <a:pt x="893593" y="702147"/>
                      </a:lnTo>
                      <a:lnTo>
                        <a:pt x="913614" y="660582"/>
                      </a:lnTo>
                      <a:lnTo>
                        <a:pt x="929601" y="616895"/>
                      </a:lnTo>
                      <a:lnTo>
                        <a:pt x="941317" y="571324"/>
                      </a:lnTo>
                      <a:lnTo>
                        <a:pt x="948521" y="524109"/>
                      </a:lnTo>
                      <a:lnTo>
                        <a:pt x="950976" y="475488"/>
                      </a:lnTo>
                      <a:lnTo>
                        <a:pt x="948521" y="426866"/>
                      </a:lnTo>
                      <a:lnTo>
                        <a:pt x="941317" y="379651"/>
                      </a:lnTo>
                      <a:lnTo>
                        <a:pt x="929601" y="334080"/>
                      </a:lnTo>
                      <a:lnTo>
                        <a:pt x="913614" y="290393"/>
                      </a:lnTo>
                      <a:lnTo>
                        <a:pt x="893593" y="248828"/>
                      </a:lnTo>
                      <a:lnTo>
                        <a:pt x="869778" y="209624"/>
                      </a:lnTo>
                      <a:lnTo>
                        <a:pt x="842407" y="173020"/>
                      </a:lnTo>
                      <a:lnTo>
                        <a:pt x="811720" y="139255"/>
                      </a:lnTo>
                      <a:lnTo>
                        <a:pt x="777955" y="108568"/>
                      </a:lnTo>
                      <a:lnTo>
                        <a:pt x="741351" y="81197"/>
                      </a:lnTo>
                      <a:lnTo>
                        <a:pt x="702147" y="57382"/>
                      </a:lnTo>
                      <a:lnTo>
                        <a:pt x="660582" y="37361"/>
                      </a:lnTo>
                      <a:lnTo>
                        <a:pt x="616895" y="21374"/>
                      </a:lnTo>
                      <a:lnTo>
                        <a:pt x="571324" y="9658"/>
                      </a:lnTo>
                      <a:lnTo>
                        <a:pt x="524109" y="2454"/>
                      </a:lnTo>
                      <a:lnTo>
                        <a:pt x="475488" y="0"/>
                      </a:lnTo>
                      <a:close/>
                    </a:path>
                  </a:pathLst>
                </a:custGeom>
                <a:solidFill>
                  <a:srgbClr val="3493B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object 29">
                  <a:extLst>
                    <a:ext uri="{FF2B5EF4-FFF2-40B4-BE49-F238E27FC236}">
                      <a16:creationId xmlns:a16="http://schemas.microsoft.com/office/drawing/2014/main" id="{86E6BF3E-E952-4260-8E69-C51AA39CB686}"/>
                    </a:ext>
                  </a:extLst>
                </p:cNvPr>
                <p:cNvSpPr/>
                <p:nvPr/>
              </p:nvSpPr>
              <p:spPr>
                <a:xfrm>
                  <a:off x="818480" y="3883888"/>
                  <a:ext cx="585216" cy="585216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4" name="object 42">
                <a:extLst>
                  <a:ext uri="{FF2B5EF4-FFF2-40B4-BE49-F238E27FC236}">
                    <a16:creationId xmlns:a16="http://schemas.microsoft.com/office/drawing/2014/main" id="{B697BC4F-9FAA-4592-8398-1E78A702E7F5}"/>
                  </a:ext>
                </a:extLst>
              </p:cNvPr>
              <p:cNvSpPr txBox="1"/>
              <p:nvPr/>
            </p:nvSpPr>
            <p:spPr>
              <a:xfrm>
                <a:off x="1694525" y="3783049"/>
                <a:ext cx="1271271" cy="81304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spc="-5" dirty="0">
                    <a:latin typeface="Carlito"/>
                    <a:cs typeface="Carlito"/>
                  </a:rPr>
                  <a:t>Kurang/tidak  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adanya</a:t>
                </a:r>
                <a:r>
                  <a:rPr sz="1300" spc="-65" dirty="0">
                    <a:latin typeface="Carlito"/>
                    <a:cs typeface="Carlito"/>
                  </a:rPr>
                  <a:t> </a:t>
                </a:r>
                <a:r>
                  <a:rPr sz="1300" spc="-10" dirty="0">
                    <a:latin typeface="Carlito"/>
                    <a:cs typeface="Carlito"/>
                  </a:rPr>
                  <a:t>komitmen  </a:t>
                </a:r>
                <a:r>
                  <a:rPr sz="1300" spc="-5" dirty="0">
                    <a:latin typeface="Carlito"/>
                    <a:cs typeface="Carlito"/>
                  </a:rPr>
                  <a:t>APBD</a:t>
                </a:r>
                <a:r>
                  <a:rPr sz="1300" dirty="0">
                    <a:latin typeface="Carlito"/>
                    <a:cs typeface="Carlito"/>
                  </a:rPr>
                  <a:t> </a:t>
                </a:r>
                <a:r>
                  <a:rPr sz="1300" spc="-5" dirty="0">
                    <a:latin typeface="Carlito"/>
                    <a:cs typeface="Carlito"/>
                  </a:rPr>
                  <a:t>untuk</a:t>
                </a:r>
                <a:endParaRPr sz="1300" dirty="0">
                  <a:latin typeface="Carlito"/>
                  <a:cs typeface="Carlito"/>
                </a:endParaRPr>
              </a:p>
              <a:p>
                <a:pPr>
                  <a:lnSpc>
                    <a:spcPct val="100000"/>
                  </a:lnSpc>
                </a:pPr>
                <a:r>
                  <a:rPr sz="1300" spc="-5" dirty="0">
                    <a:latin typeface="Carlito"/>
                    <a:cs typeface="Carlito"/>
                  </a:rPr>
                  <a:t>PLUT-KUMKM</a:t>
                </a:r>
                <a:endParaRPr sz="1300" dirty="0">
                  <a:latin typeface="Carlito"/>
                  <a:cs typeface="Carlito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1CFA8D-B79A-4A10-AB88-714BC59219DD}"/>
                </a:ext>
              </a:extLst>
            </p:cNvPr>
            <p:cNvGrpSpPr/>
            <p:nvPr/>
          </p:nvGrpSpPr>
          <p:grpSpPr>
            <a:xfrm>
              <a:off x="3610447" y="3697960"/>
              <a:ext cx="2423285" cy="951230"/>
              <a:chOff x="3610447" y="3697960"/>
              <a:chExt cx="2423285" cy="95123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1C761C-5F03-4D7A-B870-4D7432EC8CAB}"/>
                  </a:ext>
                </a:extLst>
              </p:cNvPr>
              <p:cNvGrpSpPr/>
              <p:nvPr/>
            </p:nvGrpSpPr>
            <p:grpSpPr>
              <a:xfrm>
                <a:off x="3610447" y="3697960"/>
                <a:ext cx="951230" cy="951230"/>
                <a:chOff x="3610447" y="3697960"/>
                <a:chExt cx="951230" cy="951230"/>
              </a:xfrm>
            </p:grpSpPr>
            <p:sp>
              <p:nvSpPr>
                <p:cNvPr id="62" name="object 23">
                  <a:extLst>
                    <a:ext uri="{FF2B5EF4-FFF2-40B4-BE49-F238E27FC236}">
                      <a16:creationId xmlns:a16="http://schemas.microsoft.com/office/drawing/2014/main" id="{A44C5464-940E-446F-B60F-C093E69F27D5}"/>
                    </a:ext>
                  </a:extLst>
                </p:cNvPr>
                <p:cNvSpPr/>
                <p:nvPr/>
              </p:nvSpPr>
              <p:spPr>
                <a:xfrm>
                  <a:off x="3610447" y="3697960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29" h="951229">
                      <a:moveTo>
                        <a:pt x="475488" y="0"/>
                      </a:moveTo>
                      <a:lnTo>
                        <a:pt x="426866" y="2454"/>
                      </a:lnTo>
                      <a:lnTo>
                        <a:pt x="379651" y="9658"/>
                      </a:lnTo>
                      <a:lnTo>
                        <a:pt x="334080" y="21374"/>
                      </a:lnTo>
                      <a:lnTo>
                        <a:pt x="290393" y="37361"/>
                      </a:lnTo>
                      <a:lnTo>
                        <a:pt x="248828" y="57382"/>
                      </a:lnTo>
                      <a:lnTo>
                        <a:pt x="209624" y="81197"/>
                      </a:lnTo>
                      <a:lnTo>
                        <a:pt x="173020" y="108568"/>
                      </a:lnTo>
                      <a:lnTo>
                        <a:pt x="139255" y="139255"/>
                      </a:lnTo>
                      <a:lnTo>
                        <a:pt x="108568" y="173020"/>
                      </a:lnTo>
                      <a:lnTo>
                        <a:pt x="81197" y="209624"/>
                      </a:lnTo>
                      <a:lnTo>
                        <a:pt x="57382" y="248828"/>
                      </a:lnTo>
                      <a:lnTo>
                        <a:pt x="37361" y="290393"/>
                      </a:lnTo>
                      <a:lnTo>
                        <a:pt x="21374" y="334080"/>
                      </a:lnTo>
                      <a:lnTo>
                        <a:pt x="9658" y="379651"/>
                      </a:lnTo>
                      <a:lnTo>
                        <a:pt x="2454" y="426866"/>
                      </a:lnTo>
                      <a:lnTo>
                        <a:pt x="0" y="475488"/>
                      </a:lnTo>
                      <a:lnTo>
                        <a:pt x="2454" y="524109"/>
                      </a:lnTo>
                      <a:lnTo>
                        <a:pt x="9658" y="571324"/>
                      </a:lnTo>
                      <a:lnTo>
                        <a:pt x="21374" y="616895"/>
                      </a:lnTo>
                      <a:lnTo>
                        <a:pt x="37361" y="660582"/>
                      </a:lnTo>
                      <a:lnTo>
                        <a:pt x="57382" y="702147"/>
                      </a:lnTo>
                      <a:lnTo>
                        <a:pt x="81197" y="741351"/>
                      </a:lnTo>
                      <a:lnTo>
                        <a:pt x="108568" y="777955"/>
                      </a:lnTo>
                      <a:lnTo>
                        <a:pt x="139255" y="811720"/>
                      </a:lnTo>
                      <a:lnTo>
                        <a:pt x="173020" y="842407"/>
                      </a:lnTo>
                      <a:lnTo>
                        <a:pt x="209624" y="869778"/>
                      </a:lnTo>
                      <a:lnTo>
                        <a:pt x="248828" y="893593"/>
                      </a:lnTo>
                      <a:lnTo>
                        <a:pt x="290393" y="913614"/>
                      </a:lnTo>
                      <a:lnTo>
                        <a:pt x="334080" y="929601"/>
                      </a:lnTo>
                      <a:lnTo>
                        <a:pt x="379651" y="941317"/>
                      </a:lnTo>
                      <a:lnTo>
                        <a:pt x="426866" y="948521"/>
                      </a:lnTo>
                      <a:lnTo>
                        <a:pt x="475488" y="950976"/>
                      </a:lnTo>
                      <a:lnTo>
                        <a:pt x="524109" y="948521"/>
                      </a:lnTo>
                      <a:lnTo>
                        <a:pt x="571324" y="941317"/>
                      </a:lnTo>
                      <a:lnTo>
                        <a:pt x="616895" y="929601"/>
                      </a:lnTo>
                      <a:lnTo>
                        <a:pt x="660582" y="913614"/>
                      </a:lnTo>
                      <a:lnTo>
                        <a:pt x="702147" y="893593"/>
                      </a:lnTo>
                      <a:lnTo>
                        <a:pt x="741351" y="869778"/>
                      </a:lnTo>
                      <a:lnTo>
                        <a:pt x="777955" y="842407"/>
                      </a:lnTo>
                      <a:lnTo>
                        <a:pt x="811720" y="811720"/>
                      </a:lnTo>
                      <a:lnTo>
                        <a:pt x="842407" y="777955"/>
                      </a:lnTo>
                      <a:lnTo>
                        <a:pt x="869778" y="741351"/>
                      </a:lnTo>
                      <a:lnTo>
                        <a:pt x="893593" y="702147"/>
                      </a:lnTo>
                      <a:lnTo>
                        <a:pt x="913614" y="660582"/>
                      </a:lnTo>
                      <a:lnTo>
                        <a:pt x="929601" y="616895"/>
                      </a:lnTo>
                      <a:lnTo>
                        <a:pt x="941317" y="571324"/>
                      </a:lnTo>
                      <a:lnTo>
                        <a:pt x="948521" y="524109"/>
                      </a:lnTo>
                      <a:lnTo>
                        <a:pt x="950976" y="475488"/>
                      </a:lnTo>
                      <a:lnTo>
                        <a:pt x="948521" y="426866"/>
                      </a:lnTo>
                      <a:lnTo>
                        <a:pt x="941317" y="379651"/>
                      </a:lnTo>
                      <a:lnTo>
                        <a:pt x="929601" y="334080"/>
                      </a:lnTo>
                      <a:lnTo>
                        <a:pt x="913614" y="290393"/>
                      </a:lnTo>
                      <a:lnTo>
                        <a:pt x="893593" y="248828"/>
                      </a:lnTo>
                      <a:lnTo>
                        <a:pt x="869778" y="209624"/>
                      </a:lnTo>
                      <a:lnTo>
                        <a:pt x="842407" y="173020"/>
                      </a:lnTo>
                      <a:lnTo>
                        <a:pt x="811720" y="139255"/>
                      </a:lnTo>
                      <a:lnTo>
                        <a:pt x="777955" y="108568"/>
                      </a:lnTo>
                      <a:lnTo>
                        <a:pt x="741351" y="81197"/>
                      </a:lnTo>
                      <a:lnTo>
                        <a:pt x="702147" y="57382"/>
                      </a:lnTo>
                      <a:lnTo>
                        <a:pt x="660582" y="37361"/>
                      </a:lnTo>
                      <a:lnTo>
                        <a:pt x="616895" y="21374"/>
                      </a:lnTo>
                      <a:lnTo>
                        <a:pt x="571324" y="9658"/>
                      </a:lnTo>
                      <a:lnTo>
                        <a:pt x="524109" y="2454"/>
                      </a:lnTo>
                      <a:lnTo>
                        <a:pt x="475488" y="0"/>
                      </a:lnTo>
                      <a:close/>
                    </a:path>
                  </a:pathLst>
                </a:custGeom>
                <a:solidFill>
                  <a:srgbClr val="3493B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7" name="object 36">
                  <a:extLst>
                    <a:ext uri="{FF2B5EF4-FFF2-40B4-BE49-F238E27FC236}">
                      <a16:creationId xmlns:a16="http://schemas.microsoft.com/office/drawing/2014/main" id="{4B13A498-6842-425E-8332-37F3A015EDE4}"/>
                    </a:ext>
                  </a:extLst>
                </p:cNvPr>
                <p:cNvSpPr/>
                <p:nvPr/>
              </p:nvSpPr>
              <p:spPr>
                <a:xfrm>
                  <a:off x="3799423" y="3883888"/>
                  <a:ext cx="568451" cy="568451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5" name="object 43">
                <a:extLst>
                  <a:ext uri="{FF2B5EF4-FFF2-40B4-BE49-F238E27FC236}">
                    <a16:creationId xmlns:a16="http://schemas.microsoft.com/office/drawing/2014/main" id="{0AD428EF-B278-4B77-ADF3-8EFAB53A0471}"/>
                  </a:ext>
                </a:extLst>
              </p:cNvPr>
              <p:cNvSpPr txBox="1"/>
              <p:nvPr/>
            </p:nvSpPr>
            <p:spPr>
              <a:xfrm>
                <a:off x="4652863" y="3875505"/>
                <a:ext cx="1380869" cy="61298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 algn="just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dirty="0">
                    <a:latin typeface="Candara" panose="020E0502030303020204" pitchFamily="34" charset="0"/>
                    <a:cs typeface="Carlito"/>
                  </a:rPr>
                  <a:t>Belum ada/belum  </a:t>
                </a:r>
                <a:r>
                  <a:rPr sz="1300" spc="-10" dirty="0" err="1">
                    <a:latin typeface="Candara" panose="020E0502030303020204" pitchFamily="34" charset="0"/>
                    <a:cs typeface="Carlito"/>
                  </a:rPr>
                  <a:t>dimutakhirkannya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 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SOP</a:t>
                </a:r>
                <a:r>
                  <a:rPr lang="en-US" sz="1300" spc="-7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PLUT</a:t>
                </a:r>
                <a:r>
                  <a:rPr lang="en-US" sz="1300" spc="-5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KUMKM</a:t>
                </a:r>
                <a:endParaRPr sz="13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F056636-0C17-4945-A258-30D0CB0A9CF2}"/>
                </a:ext>
              </a:extLst>
            </p:cNvPr>
            <p:cNvGrpSpPr/>
            <p:nvPr/>
          </p:nvGrpSpPr>
          <p:grpSpPr>
            <a:xfrm>
              <a:off x="6659971" y="3697960"/>
              <a:ext cx="2217676" cy="951230"/>
              <a:chOff x="6659971" y="3697960"/>
              <a:chExt cx="2217676" cy="95123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D954959-EF70-41DA-9227-05FA1A85865B}"/>
                  </a:ext>
                </a:extLst>
              </p:cNvPr>
              <p:cNvGrpSpPr/>
              <p:nvPr/>
            </p:nvGrpSpPr>
            <p:grpSpPr>
              <a:xfrm>
                <a:off x="6659971" y="3697960"/>
                <a:ext cx="951230" cy="951230"/>
                <a:chOff x="6659971" y="3697960"/>
                <a:chExt cx="951230" cy="951230"/>
              </a:xfrm>
            </p:grpSpPr>
            <p:sp>
              <p:nvSpPr>
                <p:cNvPr id="73" name="object 28">
                  <a:extLst>
                    <a:ext uri="{FF2B5EF4-FFF2-40B4-BE49-F238E27FC236}">
                      <a16:creationId xmlns:a16="http://schemas.microsoft.com/office/drawing/2014/main" id="{17F24611-DB88-4034-BBEB-147798E8A0E1}"/>
                    </a:ext>
                  </a:extLst>
                </p:cNvPr>
                <p:cNvSpPr/>
                <p:nvPr/>
              </p:nvSpPr>
              <p:spPr>
                <a:xfrm>
                  <a:off x="6659971" y="3697960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29" h="951229">
                      <a:moveTo>
                        <a:pt x="0" y="475488"/>
                      </a:moveTo>
                      <a:lnTo>
                        <a:pt x="2454" y="426866"/>
                      </a:lnTo>
                      <a:lnTo>
                        <a:pt x="9658" y="379651"/>
                      </a:lnTo>
                      <a:lnTo>
                        <a:pt x="21374" y="334080"/>
                      </a:lnTo>
                      <a:lnTo>
                        <a:pt x="37361" y="290393"/>
                      </a:lnTo>
                      <a:lnTo>
                        <a:pt x="57382" y="248828"/>
                      </a:lnTo>
                      <a:lnTo>
                        <a:pt x="81197" y="209624"/>
                      </a:lnTo>
                      <a:lnTo>
                        <a:pt x="108568" y="173020"/>
                      </a:lnTo>
                      <a:lnTo>
                        <a:pt x="139255" y="139255"/>
                      </a:lnTo>
                      <a:lnTo>
                        <a:pt x="173020" y="108568"/>
                      </a:lnTo>
                      <a:lnTo>
                        <a:pt x="209624" y="81197"/>
                      </a:lnTo>
                      <a:lnTo>
                        <a:pt x="248828" y="57382"/>
                      </a:lnTo>
                      <a:lnTo>
                        <a:pt x="290393" y="37361"/>
                      </a:lnTo>
                      <a:lnTo>
                        <a:pt x="334080" y="21374"/>
                      </a:lnTo>
                      <a:lnTo>
                        <a:pt x="379651" y="9658"/>
                      </a:lnTo>
                      <a:lnTo>
                        <a:pt x="426866" y="2454"/>
                      </a:lnTo>
                      <a:lnTo>
                        <a:pt x="475488" y="0"/>
                      </a:lnTo>
                      <a:lnTo>
                        <a:pt x="524109" y="2454"/>
                      </a:lnTo>
                      <a:lnTo>
                        <a:pt x="571324" y="9658"/>
                      </a:lnTo>
                      <a:lnTo>
                        <a:pt x="616895" y="21374"/>
                      </a:lnTo>
                      <a:lnTo>
                        <a:pt x="660582" y="37361"/>
                      </a:lnTo>
                      <a:lnTo>
                        <a:pt x="702147" y="57382"/>
                      </a:lnTo>
                      <a:lnTo>
                        <a:pt x="741351" y="81197"/>
                      </a:lnTo>
                      <a:lnTo>
                        <a:pt x="777955" y="108568"/>
                      </a:lnTo>
                      <a:lnTo>
                        <a:pt x="811720" y="139255"/>
                      </a:lnTo>
                      <a:lnTo>
                        <a:pt x="842407" y="173020"/>
                      </a:lnTo>
                      <a:lnTo>
                        <a:pt x="869778" y="209624"/>
                      </a:lnTo>
                      <a:lnTo>
                        <a:pt x="893593" y="248828"/>
                      </a:lnTo>
                      <a:lnTo>
                        <a:pt x="913614" y="290393"/>
                      </a:lnTo>
                      <a:lnTo>
                        <a:pt x="929601" y="334080"/>
                      </a:lnTo>
                      <a:lnTo>
                        <a:pt x="941317" y="379651"/>
                      </a:lnTo>
                      <a:lnTo>
                        <a:pt x="948521" y="426866"/>
                      </a:lnTo>
                      <a:lnTo>
                        <a:pt x="950976" y="475488"/>
                      </a:lnTo>
                      <a:lnTo>
                        <a:pt x="948521" y="524109"/>
                      </a:lnTo>
                      <a:lnTo>
                        <a:pt x="941317" y="571324"/>
                      </a:lnTo>
                      <a:lnTo>
                        <a:pt x="929601" y="616895"/>
                      </a:lnTo>
                      <a:lnTo>
                        <a:pt x="913614" y="660582"/>
                      </a:lnTo>
                      <a:lnTo>
                        <a:pt x="893593" y="702147"/>
                      </a:lnTo>
                      <a:lnTo>
                        <a:pt x="869778" y="741351"/>
                      </a:lnTo>
                      <a:lnTo>
                        <a:pt x="842407" y="777955"/>
                      </a:lnTo>
                      <a:lnTo>
                        <a:pt x="811720" y="811720"/>
                      </a:lnTo>
                      <a:lnTo>
                        <a:pt x="777955" y="842407"/>
                      </a:lnTo>
                      <a:lnTo>
                        <a:pt x="741351" y="869778"/>
                      </a:lnTo>
                      <a:lnTo>
                        <a:pt x="702147" y="893593"/>
                      </a:lnTo>
                      <a:lnTo>
                        <a:pt x="660582" y="913614"/>
                      </a:lnTo>
                      <a:lnTo>
                        <a:pt x="616895" y="929601"/>
                      </a:lnTo>
                      <a:lnTo>
                        <a:pt x="571324" y="941317"/>
                      </a:lnTo>
                      <a:lnTo>
                        <a:pt x="524109" y="948521"/>
                      </a:lnTo>
                      <a:lnTo>
                        <a:pt x="475488" y="950976"/>
                      </a:lnTo>
                      <a:lnTo>
                        <a:pt x="426866" y="948521"/>
                      </a:lnTo>
                      <a:lnTo>
                        <a:pt x="379651" y="941317"/>
                      </a:lnTo>
                      <a:lnTo>
                        <a:pt x="334080" y="929601"/>
                      </a:lnTo>
                      <a:lnTo>
                        <a:pt x="290393" y="913614"/>
                      </a:lnTo>
                      <a:lnTo>
                        <a:pt x="248828" y="893593"/>
                      </a:lnTo>
                      <a:lnTo>
                        <a:pt x="209624" y="869778"/>
                      </a:lnTo>
                      <a:lnTo>
                        <a:pt x="173020" y="842407"/>
                      </a:lnTo>
                      <a:lnTo>
                        <a:pt x="139255" y="811720"/>
                      </a:lnTo>
                      <a:lnTo>
                        <a:pt x="108568" y="777955"/>
                      </a:lnTo>
                      <a:lnTo>
                        <a:pt x="81197" y="741351"/>
                      </a:lnTo>
                      <a:lnTo>
                        <a:pt x="57382" y="702147"/>
                      </a:lnTo>
                      <a:lnTo>
                        <a:pt x="37361" y="660582"/>
                      </a:lnTo>
                      <a:lnTo>
                        <a:pt x="21374" y="616895"/>
                      </a:lnTo>
                      <a:lnTo>
                        <a:pt x="9658" y="571324"/>
                      </a:lnTo>
                      <a:lnTo>
                        <a:pt x="2454" y="524109"/>
                      </a:lnTo>
                      <a:lnTo>
                        <a:pt x="0" y="475488"/>
                      </a:lnTo>
                      <a:close/>
                    </a:path>
                  </a:pathLst>
                </a:custGeom>
                <a:ln w="12192">
                  <a:solidFill>
                    <a:srgbClr val="226B8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9" name="object 37">
                  <a:extLst>
                    <a:ext uri="{FF2B5EF4-FFF2-40B4-BE49-F238E27FC236}">
                      <a16:creationId xmlns:a16="http://schemas.microsoft.com/office/drawing/2014/main" id="{6C8DAAE2-697C-4304-8751-25AEC262E619}"/>
                    </a:ext>
                  </a:extLst>
                </p:cNvPr>
                <p:cNvSpPr/>
                <p:nvPr/>
              </p:nvSpPr>
              <p:spPr>
                <a:xfrm>
                  <a:off x="6769700" y="3798544"/>
                  <a:ext cx="731520" cy="731519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6" name="object 44">
                <a:extLst>
                  <a:ext uri="{FF2B5EF4-FFF2-40B4-BE49-F238E27FC236}">
                    <a16:creationId xmlns:a16="http://schemas.microsoft.com/office/drawing/2014/main" id="{4C322E54-E8C8-4490-B586-5B0FB8862C2B}"/>
                  </a:ext>
                </a:extLst>
              </p:cNvPr>
              <p:cNvSpPr txBox="1"/>
              <p:nvPr/>
            </p:nvSpPr>
            <p:spPr>
              <a:xfrm>
                <a:off x="7703277" y="3875505"/>
                <a:ext cx="1174370" cy="61298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 algn="just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Kurang </a:t>
                </a:r>
                <a:r>
                  <a:rPr sz="1300" spc="-15" dirty="0">
                    <a:latin typeface="Candara" panose="020E0502030303020204" pitchFamily="34" charset="0"/>
                    <a:cs typeface="Carlito"/>
                  </a:rPr>
                  <a:t>layaknya 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honor</a:t>
                </a:r>
                <a:r>
                  <a:rPr sz="1300" spc="-6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konsultan 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pendamping</a:t>
                </a:r>
                <a:endParaRPr sz="13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171FD08-A6B4-4989-BB4B-7DDA217C2112}"/>
                </a:ext>
              </a:extLst>
            </p:cNvPr>
            <p:cNvGrpSpPr/>
            <p:nvPr/>
          </p:nvGrpSpPr>
          <p:grpSpPr>
            <a:xfrm>
              <a:off x="9322399" y="3697960"/>
              <a:ext cx="2586229" cy="1077638"/>
              <a:chOff x="9322399" y="3697960"/>
              <a:chExt cx="2586229" cy="107763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8CD5D3A-C1CB-48C0-8D8A-556B04C750F0}"/>
                  </a:ext>
                </a:extLst>
              </p:cNvPr>
              <p:cNvGrpSpPr/>
              <p:nvPr/>
            </p:nvGrpSpPr>
            <p:grpSpPr>
              <a:xfrm>
                <a:off x="9322399" y="3697960"/>
                <a:ext cx="951230" cy="951230"/>
                <a:chOff x="9322399" y="3697960"/>
                <a:chExt cx="951230" cy="951230"/>
              </a:xfrm>
            </p:grpSpPr>
            <p:sp>
              <p:nvSpPr>
                <p:cNvPr id="65" name="object 25">
                  <a:extLst>
                    <a:ext uri="{FF2B5EF4-FFF2-40B4-BE49-F238E27FC236}">
                      <a16:creationId xmlns:a16="http://schemas.microsoft.com/office/drawing/2014/main" id="{95BFD39F-7E15-4F61-A794-42B7E16842B8}"/>
                    </a:ext>
                  </a:extLst>
                </p:cNvPr>
                <p:cNvSpPr/>
                <p:nvPr/>
              </p:nvSpPr>
              <p:spPr>
                <a:xfrm>
                  <a:off x="9322399" y="3697960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29" h="951229">
                      <a:moveTo>
                        <a:pt x="475487" y="0"/>
                      </a:moveTo>
                      <a:lnTo>
                        <a:pt x="426866" y="2454"/>
                      </a:lnTo>
                      <a:lnTo>
                        <a:pt x="379651" y="9658"/>
                      </a:lnTo>
                      <a:lnTo>
                        <a:pt x="334080" y="21374"/>
                      </a:lnTo>
                      <a:lnTo>
                        <a:pt x="290393" y="37361"/>
                      </a:lnTo>
                      <a:lnTo>
                        <a:pt x="248828" y="57382"/>
                      </a:lnTo>
                      <a:lnTo>
                        <a:pt x="209624" y="81197"/>
                      </a:lnTo>
                      <a:lnTo>
                        <a:pt x="173020" y="108568"/>
                      </a:lnTo>
                      <a:lnTo>
                        <a:pt x="139255" y="139255"/>
                      </a:lnTo>
                      <a:lnTo>
                        <a:pt x="108568" y="173020"/>
                      </a:lnTo>
                      <a:lnTo>
                        <a:pt x="81197" y="209624"/>
                      </a:lnTo>
                      <a:lnTo>
                        <a:pt x="57382" y="248828"/>
                      </a:lnTo>
                      <a:lnTo>
                        <a:pt x="37361" y="290393"/>
                      </a:lnTo>
                      <a:lnTo>
                        <a:pt x="21374" y="334080"/>
                      </a:lnTo>
                      <a:lnTo>
                        <a:pt x="9658" y="379651"/>
                      </a:lnTo>
                      <a:lnTo>
                        <a:pt x="2454" y="426866"/>
                      </a:lnTo>
                      <a:lnTo>
                        <a:pt x="0" y="475488"/>
                      </a:lnTo>
                      <a:lnTo>
                        <a:pt x="2454" y="524109"/>
                      </a:lnTo>
                      <a:lnTo>
                        <a:pt x="9658" y="571324"/>
                      </a:lnTo>
                      <a:lnTo>
                        <a:pt x="21374" y="616895"/>
                      </a:lnTo>
                      <a:lnTo>
                        <a:pt x="37361" y="660582"/>
                      </a:lnTo>
                      <a:lnTo>
                        <a:pt x="57382" y="702147"/>
                      </a:lnTo>
                      <a:lnTo>
                        <a:pt x="81197" y="741351"/>
                      </a:lnTo>
                      <a:lnTo>
                        <a:pt x="108568" y="777955"/>
                      </a:lnTo>
                      <a:lnTo>
                        <a:pt x="139255" y="811720"/>
                      </a:lnTo>
                      <a:lnTo>
                        <a:pt x="173020" y="842407"/>
                      </a:lnTo>
                      <a:lnTo>
                        <a:pt x="209624" y="869778"/>
                      </a:lnTo>
                      <a:lnTo>
                        <a:pt x="248828" y="893593"/>
                      </a:lnTo>
                      <a:lnTo>
                        <a:pt x="290393" y="913614"/>
                      </a:lnTo>
                      <a:lnTo>
                        <a:pt x="334080" y="929601"/>
                      </a:lnTo>
                      <a:lnTo>
                        <a:pt x="379651" y="941317"/>
                      </a:lnTo>
                      <a:lnTo>
                        <a:pt x="426866" y="948521"/>
                      </a:lnTo>
                      <a:lnTo>
                        <a:pt x="475487" y="950976"/>
                      </a:lnTo>
                      <a:lnTo>
                        <a:pt x="524109" y="948521"/>
                      </a:lnTo>
                      <a:lnTo>
                        <a:pt x="571324" y="941317"/>
                      </a:lnTo>
                      <a:lnTo>
                        <a:pt x="616895" y="929601"/>
                      </a:lnTo>
                      <a:lnTo>
                        <a:pt x="660582" y="913614"/>
                      </a:lnTo>
                      <a:lnTo>
                        <a:pt x="702147" y="893593"/>
                      </a:lnTo>
                      <a:lnTo>
                        <a:pt x="741351" y="869778"/>
                      </a:lnTo>
                      <a:lnTo>
                        <a:pt x="777955" y="842407"/>
                      </a:lnTo>
                      <a:lnTo>
                        <a:pt x="811720" y="811720"/>
                      </a:lnTo>
                      <a:lnTo>
                        <a:pt x="842407" y="777955"/>
                      </a:lnTo>
                      <a:lnTo>
                        <a:pt x="869778" y="741351"/>
                      </a:lnTo>
                      <a:lnTo>
                        <a:pt x="893593" y="702147"/>
                      </a:lnTo>
                      <a:lnTo>
                        <a:pt x="913614" y="660582"/>
                      </a:lnTo>
                      <a:lnTo>
                        <a:pt x="929601" y="616895"/>
                      </a:lnTo>
                      <a:lnTo>
                        <a:pt x="941317" y="571324"/>
                      </a:lnTo>
                      <a:lnTo>
                        <a:pt x="948521" y="524109"/>
                      </a:lnTo>
                      <a:lnTo>
                        <a:pt x="950976" y="475488"/>
                      </a:lnTo>
                      <a:lnTo>
                        <a:pt x="948521" y="426866"/>
                      </a:lnTo>
                      <a:lnTo>
                        <a:pt x="941317" y="379651"/>
                      </a:lnTo>
                      <a:lnTo>
                        <a:pt x="929601" y="334080"/>
                      </a:lnTo>
                      <a:lnTo>
                        <a:pt x="913614" y="290393"/>
                      </a:lnTo>
                      <a:lnTo>
                        <a:pt x="893593" y="248828"/>
                      </a:lnTo>
                      <a:lnTo>
                        <a:pt x="869778" y="209624"/>
                      </a:lnTo>
                      <a:lnTo>
                        <a:pt x="842407" y="173020"/>
                      </a:lnTo>
                      <a:lnTo>
                        <a:pt x="811720" y="139255"/>
                      </a:lnTo>
                      <a:lnTo>
                        <a:pt x="777955" y="108568"/>
                      </a:lnTo>
                      <a:lnTo>
                        <a:pt x="741351" y="81197"/>
                      </a:lnTo>
                      <a:lnTo>
                        <a:pt x="702147" y="57382"/>
                      </a:lnTo>
                      <a:lnTo>
                        <a:pt x="660582" y="37361"/>
                      </a:lnTo>
                      <a:lnTo>
                        <a:pt x="616895" y="21374"/>
                      </a:lnTo>
                      <a:lnTo>
                        <a:pt x="571324" y="9658"/>
                      </a:lnTo>
                      <a:lnTo>
                        <a:pt x="524109" y="2454"/>
                      </a:lnTo>
                      <a:lnTo>
                        <a:pt x="475487" y="0"/>
                      </a:lnTo>
                      <a:close/>
                    </a:path>
                  </a:pathLst>
                </a:custGeom>
                <a:solidFill>
                  <a:srgbClr val="3493B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0" name="object 38">
                  <a:extLst>
                    <a:ext uri="{FF2B5EF4-FFF2-40B4-BE49-F238E27FC236}">
                      <a16:creationId xmlns:a16="http://schemas.microsoft.com/office/drawing/2014/main" id="{268E77D4-BCF6-40C0-A58A-92D837379444}"/>
                    </a:ext>
                  </a:extLst>
                </p:cNvPr>
                <p:cNvSpPr/>
                <p:nvPr/>
              </p:nvSpPr>
              <p:spPr>
                <a:xfrm>
                  <a:off x="9488515" y="3850360"/>
                  <a:ext cx="637031" cy="637032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7" name="object 45">
                <a:extLst>
                  <a:ext uri="{FF2B5EF4-FFF2-40B4-BE49-F238E27FC236}">
                    <a16:creationId xmlns:a16="http://schemas.microsoft.com/office/drawing/2014/main" id="{3A6BA8C4-ECEB-4911-96CB-F698630209DB}"/>
                  </a:ext>
                </a:extLst>
              </p:cNvPr>
              <p:cNvSpPr txBox="1"/>
              <p:nvPr/>
            </p:nvSpPr>
            <p:spPr>
              <a:xfrm>
                <a:off x="10387473" y="3762500"/>
                <a:ext cx="1521155" cy="101309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Kurang meratanya 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kapasitas</a:t>
                </a:r>
                <a:r>
                  <a:rPr sz="1300" spc="-5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spc="-10" dirty="0" err="1">
                    <a:latin typeface="Candara" panose="020E0502030303020204" pitchFamily="34" charset="0"/>
                    <a:cs typeface="Carlito"/>
                  </a:rPr>
                  <a:t>konsultan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  </a:t>
                </a:r>
                <a:r>
                  <a:rPr sz="1300" spc="-5" dirty="0" err="1">
                    <a:latin typeface="Candara" panose="020E0502030303020204" pitchFamily="34" charset="0"/>
                    <a:cs typeface="Carlito"/>
                  </a:rPr>
                  <a:t>pendamping</a:t>
                </a:r>
                <a:r>
                  <a:rPr lang="en-US" sz="1300" spc="-5" dirty="0">
                    <a:latin typeface="Candara" panose="020E0502030303020204" pitchFamily="34" charset="0"/>
                    <a:cs typeface="Carlito"/>
                  </a:rPr>
                  <a:t> dan </a:t>
                </a:r>
                <a:r>
                  <a:rPr lang="en-US" sz="1300" spc="-5" dirty="0" err="1">
                    <a:latin typeface="Candara" panose="020E0502030303020204" pitchFamily="34" charset="0"/>
                    <a:cs typeface="Carlito"/>
                  </a:rPr>
                  <a:t>terbatasnya</a:t>
                </a:r>
                <a:r>
                  <a:rPr lang="en-US" sz="1300" spc="-5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lang="en-US" sz="1300" spc="-5" dirty="0" err="1">
                    <a:latin typeface="Candara" panose="020E0502030303020204" pitchFamily="34" charset="0"/>
                    <a:cs typeface="Carlito"/>
                  </a:rPr>
                  <a:t>jumlah</a:t>
                </a:r>
                <a:r>
                  <a:rPr lang="en-US" sz="1300" spc="-5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lang="en-US" sz="1300" spc="-5" dirty="0" err="1">
                    <a:latin typeface="Candara" panose="020E0502030303020204" pitchFamily="34" charset="0"/>
                    <a:cs typeface="Carlito"/>
                  </a:rPr>
                  <a:t>konsultan</a:t>
                </a:r>
                <a:endParaRPr sz="13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29931D-2082-439D-B18D-284E68178F8B}"/>
                </a:ext>
              </a:extLst>
            </p:cNvPr>
            <p:cNvGrpSpPr/>
            <p:nvPr/>
          </p:nvGrpSpPr>
          <p:grpSpPr>
            <a:xfrm>
              <a:off x="1664300" y="4991978"/>
              <a:ext cx="2214973" cy="951230"/>
              <a:chOff x="1664300" y="4991978"/>
              <a:chExt cx="2214973" cy="95123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A7B0B4D-30F6-4A64-AF36-F04A5ABA0937}"/>
                  </a:ext>
                </a:extLst>
              </p:cNvPr>
              <p:cNvGrpSpPr/>
              <p:nvPr/>
            </p:nvGrpSpPr>
            <p:grpSpPr>
              <a:xfrm>
                <a:off x="1664300" y="4991978"/>
                <a:ext cx="951230" cy="951230"/>
                <a:chOff x="1664300" y="4991978"/>
                <a:chExt cx="951230" cy="951230"/>
              </a:xfrm>
            </p:grpSpPr>
            <p:sp>
              <p:nvSpPr>
                <p:cNvPr id="75" name="object 30">
                  <a:extLst>
                    <a:ext uri="{FF2B5EF4-FFF2-40B4-BE49-F238E27FC236}">
                      <a16:creationId xmlns:a16="http://schemas.microsoft.com/office/drawing/2014/main" id="{CB69D8F8-D5FF-4900-912D-63423E74FC14}"/>
                    </a:ext>
                  </a:extLst>
                </p:cNvPr>
                <p:cNvSpPr/>
                <p:nvPr/>
              </p:nvSpPr>
              <p:spPr>
                <a:xfrm>
                  <a:off x="1664300" y="4991978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30" h="951229">
                      <a:moveTo>
                        <a:pt x="475488" y="0"/>
                      </a:moveTo>
                      <a:lnTo>
                        <a:pt x="426866" y="2454"/>
                      </a:lnTo>
                      <a:lnTo>
                        <a:pt x="379651" y="9658"/>
                      </a:lnTo>
                      <a:lnTo>
                        <a:pt x="334080" y="21374"/>
                      </a:lnTo>
                      <a:lnTo>
                        <a:pt x="290393" y="37361"/>
                      </a:lnTo>
                      <a:lnTo>
                        <a:pt x="248828" y="57382"/>
                      </a:lnTo>
                      <a:lnTo>
                        <a:pt x="209624" y="81197"/>
                      </a:lnTo>
                      <a:lnTo>
                        <a:pt x="173020" y="108568"/>
                      </a:lnTo>
                      <a:lnTo>
                        <a:pt x="139255" y="139255"/>
                      </a:lnTo>
                      <a:lnTo>
                        <a:pt x="108568" y="173020"/>
                      </a:lnTo>
                      <a:lnTo>
                        <a:pt x="81197" y="209624"/>
                      </a:lnTo>
                      <a:lnTo>
                        <a:pt x="57382" y="248828"/>
                      </a:lnTo>
                      <a:lnTo>
                        <a:pt x="37361" y="290393"/>
                      </a:lnTo>
                      <a:lnTo>
                        <a:pt x="21374" y="334080"/>
                      </a:lnTo>
                      <a:lnTo>
                        <a:pt x="9658" y="379651"/>
                      </a:lnTo>
                      <a:lnTo>
                        <a:pt x="2454" y="426866"/>
                      </a:lnTo>
                      <a:lnTo>
                        <a:pt x="0" y="475488"/>
                      </a:lnTo>
                      <a:lnTo>
                        <a:pt x="2454" y="524102"/>
                      </a:lnTo>
                      <a:lnTo>
                        <a:pt x="9658" y="571313"/>
                      </a:lnTo>
                      <a:lnTo>
                        <a:pt x="21374" y="616881"/>
                      </a:lnTo>
                      <a:lnTo>
                        <a:pt x="37361" y="660566"/>
                      </a:lnTo>
                      <a:lnTo>
                        <a:pt x="57382" y="702130"/>
                      </a:lnTo>
                      <a:lnTo>
                        <a:pt x="81197" y="741334"/>
                      </a:lnTo>
                      <a:lnTo>
                        <a:pt x="108568" y="777939"/>
                      </a:lnTo>
                      <a:lnTo>
                        <a:pt x="139255" y="811706"/>
                      </a:lnTo>
                      <a:lnTo>
                        <a:pt x="173020" y="842395"/>
                      </a:lnTo>
                      <a:lnTo>
                        <a:pt x="209624" y="869768"/>
                      </a:lnTo>
                      <a:lnTo>
                        <a:pt x="248828" y="893585"/>
                      </a:lnTo>
                      <a:lnTo>
                        <a:pt x="290393" y="913608"/>
                      </a:lnTo>
                      <a:lnTo>
                        <a:pt x="334080" y="929598"/>
                      </a:lnTo>
                      <a:lnTo>
                        <a:pt x="379651" y="941315"/>
                      </a:lnTo>
                      <a:lnTo>
                        <a:pt x="426866" y="948521"/>
                      </a:lnTo>
                      <a:lnTo>
                        <a:pt x="475488" y="950976"/>
                      </a:lnTo>
                      <a:lnTo>
                        <a:pt x="524109" y="948521"/>
                      </a:lnTo>
                      <a:lnTo>
                        <a:pt x="571324" y="941315"/>
                      </a:lnTo>
                      <a:lnTo>
                        <a:pt x="616895" y="929598"/>
                      </a:lnTo>
                      <a:lnTo>
                        <a:pt x="660582" y="913608"/>
                      </a:lnTo>
                      <a:lnTo>
                        <a:pt x="702147" y="893585"/>
                      </a:lnTo>
                      <a:lnTo>
                        <a:pt x="741351" y="869768"/>
                      </a:lnTo>
                      <a:lnTo>
                        <a:pt x="777955" y="842395"/>
                      </a:lnTo>
                      <a:lnTo>
                        <a:pt x="811720" y="811706"/>
                      </a:lnTo>
                      <a:lnTo>
                        <a:pt x="842407" y="777939"/>
                      </a:lnTo>
                      <a:lnTo>
                        <a:pt x="869778" y="741334"/>
                      </a:lnTo>
                      <a:lnTo>
                        <a:pt x="893593" y="702130"/>
                      </a:lnTo>
                      <a:lnTo>
                        <a:pt x="913614" y="660566"/>
                      </a:lnTo>
                      <a:lnTo>
                        <a:pt x="929601" y="616881"/>
                      </a:lnTo>
                      <a:lnTo>
                        <a:pt x="941317" y="571313"/>
                      </a:lnTo>
                      <a:lnTo>
                        <a:pt x="948521" y="524102"/>
                      </a:lnTo>
                      <a:lnTo>
                        <a:pt x="950976" y="475488"/>
                      </a:lnTo>
                      <a:lnTo>
                        <a:pt x="948521" y="426866"/>
                      </a:lnTo>
                      <a:lnTo>
                        <a:pt x="941317" y="379651"/>
                      </a:lnTo>
                      <a:lnTo>
                        <a:pt x="929601" y="334080"/>
                      </a:lnTo>
                      <a:lnTo>
                        <a:pt x="913614" y="290393"/>
                      </a:lnTo>
                      <a:lnTo>
                        <a:pt x="893593" y="248828"/>
                      </a:lnTo>
                      <a:lnTo>
                        <a:pt x="869778" y="209624"/>
                      </a:lnTo>
                      <a:lnTo>
                        <a:pt x="842407" y="173020"/>
                      </a:lnTo>
                      <a:lnTo>
                        <a:pt x="811720" y="139255"/>
                      </a:lnTo>
                      <a:lnTo>
                        <a:pt x="777955" y="108568"/>
                      </a:lnTo>
                      <a:lnTo>
                        <a:pt x="741351" y="81197"/>
                      </a:lnTo>
                      <a:lnTo>
                        <a:pt x="702147" y="57382"/>
                      </a:lnTo>
                      <a:lnTo>
                        <a:pt x="660582" y="37361"/>
                      </a:lnTo>
                      <a:lnTo>
                        <a:pt x="616895" y="21374"/>
                      </a:lnTo>
                      <a:lnTo>
                        <a:pt x="571324" y="9658"/>
                      </a:lnTo>
                      <a:lnTo>
                        <a:pt x="524109" y="2454"/>
                      </a:lnTo>
                      <a:lnTo>
                        <a:pt x="475488" y="0"/>
                      </a:lnTo>
                      <a:close/>
                    </a:path>
                  </a:pathLst>
                </a:custGeom>
                <a:solidFill>
                  <a:srgbClr val="3493B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1" name="object 39">
                  <a:extLst>
                    <a:ext uri="{FF2B5EF4-FFF2-40B4-BE49-F238E27FC236}">
                      <a16:creationId xmlns:a16="http://schemas.microsoft.com/office/drawing/2014/main" id="{FD13DC8D-461F-423C-9ED6-C0EBC4D31093}"/>
                    </a:ext>
                  </a:extLst>
                </p:cNvPr>
                <p:cNvSpPr/>
                <p:nvPr/>
              </p:nvSpPr>
              <p:spPr>
                <a:xfrm>
                  <a:off x="1798412" y="5083418"/>
                  <a:ext cx="682751" cy="682751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8" name="object 46">
                <a:extLst>
                  <a:ext uri="{FF2B5EF4-FFF2-40B4-BE49-F238E27FC236}">
                    <a16:creationId xmlns:a16="http://schemas.microsoft.com/office/drawing/2014/main" id="{FA319109-D358-4777-984F-336EB45EC53A}"/>
                  </a:ext>
                </a:extLst>
              </p:cNvPr>
              <p:cNvSpPr txBox="1"/>
              <p:nvPr/>
            </p:nvSpPr>
            <p:spPr>
              <a:xfrm>
                <a:off x="2715750" y="5062628"/>
                <a:ext cx="1163523" cy="81304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spc="-20" dirty="0">
                    <a:latin typeface="Candara" panose="020E0502030303020204" pitchFamily="34" charset="0"/>
                    <a:cs typeface="Carlito"/>
                  </a:rPr>
                  <a:t>Terbatasnya</a:t>
                </a:r>
                <a:r>
                  <a:rPr sz="1300" spc="-75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sarana</a:t>
                </a:r>
                <a:endParaRPr sz="1300" dirty="0">
                  <a:latin typeface="Candara" panose="020E0502030303020204" pitchFamily="34" charset="0"/>
                  <a:cs typeface="Carlito"/>
                </a:endParaRPr>
              </a:p>
              <a:p>
                <a:pPr>
                  <a:lnSpc>
                    <a:spcPct val="100000"/>
                  </a:lnSpc>
                </a:pP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prasarana</a:t>
                </a:r>
                <a:r>
                  <a:rPr sz="1300" spc="-4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dirty="0">
                    <a:latin typeface="Candara" panose="020E0502030303020204" pitchFamily="34" charset="0"/>
                    <a:cs typeface="Carlito"/>
                  </a:rPr>
                  <a:t>di</a:t>
                </a:r>
              </a:p>
              <a:p>
                <a:pPr>
                  <a:lnSpc>
                    <a:spcPct val="100000"/>
                  </a:lnSpc>
                </a:pP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PLUT-KUMKM</a:t>
                </a:r>
                <a:endParaRPr sz="13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861A54-4F03-47ED-98B1-C7EA4A7488FE}"/>
                </a:ext>
              </a:extLst>
            </p:cNvPr>
            <p:cNvGrpSpPr/>
            <p:nvPr/>
          </p:nvGrpSpPr>
          <p:grpSpPr>
            <a:xfrm>
              <a:off x="4703156" y="4991975"/>
              <a:ext cx="2745231" cy="1060353"/>
              <a:chOff x="4703156" y="4991975"/>
              <a:chExt cx="2745231" cy="106035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80EBD85-7C50-449C-9872-88E2C9FE610F}"/>
                  </a:ext>
                </a:extLst>
              </p:cNvPr>
              <p:cNvGrpSpPr/>
              <p:nvPr/>
            </p:nvGrpSpPr>
            <p:grpSpPr>
              <a:xfrm>
                <a:off x="4703156" y="4991975"/>
                <a:ext cx="951230" cy="951230"/>
                <a:chOff x="4703156" y="5130520"/>
                <a:chExt cx="951230" cy="951230"/>
              </a:xfrm>
            </p:grpSpPr>
            <p:sp>
              <p:nvSpPr>
                <p:cNvPr id="80" name="object 32">
                  <a:extLst>
                    <a:ext uri="{FF2B5EF4-FFF2-40B4-BE49-F238E27FC236}">
                      <a16:creationId xmlns:a16="http://schemas.microsoft.com/office/drawing/2014/main" id="{94F3E01C-9339-4EAE-B1EE-D1F9EBD8F504}"/>
                    </a:ext>
                  </a:extLst>
                </p:cNvPr>
                <p:cNvSpPr/>
                <p:nvPr/>
              </p:nvSpPr>
              <p:spPr>
                <a:xfrm>
                  <a:off x="4703156" y="5130520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29" h="951229">
                      <a:moveTo>
                        <a:pt x="475488" y="0"/>
                      </a:moveTo>
                      <a:lnTo>
                        <a:pt x="426866" y="2454"/>
                      </a:lnTo>
                      <a:lnTo>
                        <a:pt x="379651" y="9658"/>
                      </a:lnTo>
                      <a:lnTo>
                        <a:pt x="334080" y="21374"/>
                      </a:lnTo>
                      <a:lnTo>
                        <a:pt x="290393" y="37361"/>
                      </a:lnTo>
                      <a:lnTo>
                        <a:pt x="248828" y="57382"/>
                      </a:lnTo>
                      <a:lnTo>
                        <a:pt x="209624" y="81197"/>
                      </a:lnTo>
                      <a:lnTo>
                        <a:pt x="173020" y="108568"/>
                      </a:lnTo>
                      <a:lnTo>
                        <a:pt x="139255" y="139255"/>
                      </a:lnTo>
                      <a:lnTo>
                        <a:pt x="108568" y="173020"/>
                      </a:lnTo>
                      <a:lnTo>
                        <a:pt x="81197" y="209624"/>
                      </a:lnTo>
                      <a:lnTo>
                        <a:pt x="57382" y="248828"/>
                      </a:lnTo>
                      <a:lnTo>
                        <a:pt x="37361" y="290393"/>
                      </a:lnTo>
                      <a:lnTo>
                        <a:pt x="21374" y="334080"/>
                      </a:lnTo>
                      <a:lnTo>
                        <a:pt x="9658" y="379651"/>
                      </a:lnTo>
                      <a:lnTo>
                        <a:pt x="2454" y="426866"/>
                      </a:lnTo>
                      <a:lnTo>
                        <a:pt x="0" y="475488"/>
                      </a:lnTo>
                      <a:lnTo>
                        <a:pt x="2454" y="524102"/>
                      </a:lnTo>
                      <a:lnTo>
                        <a:pt x="9658" y="571313"/>
                      </a:lnTo>
                      <a:lnTo>
                        <a:pt x="21374" y="616881"/>
                      </a:lnTo>
                      <a:lnTo>
                        <a:pt x="37361" y="660566"/>
                      </a:lnTo>
                      <a:lnTo>
                        <a:pt x="57382" y="702130"/>
                      </a:lnTo>
                      <a:lnTo>
                        <a:pt x="81197" y="741334"/>
                      </a:lnTo>
                      <a:lnTo>
                        <a:pt x="108568" y="777939"/>
                      </a:lnTo>
                      <a:lnTo>
                        <a:pt x="139255" y="811706"/>
                      </a:lnTo>
                      <a:lnTo>
                        <a:pt x="173020" y="842395"/>
                      </a:lnTo>
                      <a:lnTo>
                        <a:pt x="209624" y="869768"/>
                      </a:lnTo>
                      <a:lnTo>
                        <a:pt x="248828" y="893585"/>
                      </a:lnTo>
                      <a:lnTo>
                        <a:pt x="290393" y="913608"/>
                      </a:lnTo>
                      <a:lnTo>
                        <a:pt x="334080" y="929598"/>
                      </a:lnTo>
                      <a:lnTo>
                        <a:pt x="379651" y="941315"/>
                      </a:lnTo>
                      <a:lnTo>
                        <a:pt x="426866" y="948521"/>
                      </a:lnTo>
                      <a:lnTo>
                        <a:pt x="475488" y="950976"/>
                      </a:lnTo>
                      <a:lnTo>
                        <a:pt x="524109" y="948521"/>
                      </a:lnTo>
                      <a:lnTo>
                        <a:pt x="571324" y="941315"/>
                      </a:lnTo>
                      <a:lnTo>
                        <a:pt x="616895" y="929598"/>
                      </a:lnTo>
                      <a:lnTo>
                        <a:pt x="660582" y="913608"/>
                      </a:lnTo>
                      <a:lnTo>
                        <a:pt x="702147" y="893585"/>
                      </a:lnTo>
                      <a:lnTo>
                        <a:pt x="741351" y="869768"/>
                      </a:lnTo>
                      <a:lnTo>
                        <a:pt x="777955" y="842395"/>
                      </a:lnTo>
                      <a:lnTo>
                        <a:pt x="811720" y="811706"/>
                      </a:lnTo>
                      <a:lnTo>
                        <a:pt x="842407" y="777939"/>
                      </a:lnTo>
                      <a:lnTo>
                        <a:pt x="869778" y="741334"/>
                      </a:lnTo>
                      <a:lnTo>
                        <a:pt x="893593" y="702130"/>
                      </a:lnTo>
                      <a:lnTo>
                        <a:pt x="913614" y="660566"/>
                      </a:lnTo>
                      <a:lnTo>
                        <a:pt x="929601" y="616881"/>
                      </a:lnTo>
                      <a:lnTo>
                        <a:pt x="941317" y="571313"/>
                      </a:lnTo>
                      <a:lnTo>
                        <a:pt x="948521" y="524102"/>
                      </a:lnTo>
                      <a:lnTo>
                        <a:pt x="950976" y="475488"/>
                      </a:lnTo>
                      <a:lnTo>
                        <a:pt x="948521" y="426866"/>
                      </a:lnTo>
                      <a:lnTo>
                        <a:pt x="941317" y="379651"/>
                      </a:lnTo>
                      <a:lnTo>
                        <a:pt x="929601" y="334080"/>
                      </a:lnTo>
                      <a:lnTo>
                        <a:pt x="913614" y="290393"/>
                      </a:lnTo>
                      <a:lnTo>
                        <a:pt x="893593" y="248828"/>
                      </a:lnTo>
                      <a:lnTo>
                        <a:pt x="869778" y="209624"/>
                      </a:lnTo>
                      <a:lnTo>
                        <a:pt x="842407" y="173020"/>
                      </a:lnTo>
                      <a:lnTo>
                        <a:pt x="811720" y="139255"/>
                      </a:lnTo>
                      <a:lnTo>
                        <a:pt x="777955" y="108568"/>
                      </a:lnTo>
                      <a:lnTo>
                        <a:pt x="741351" y="81197"/>
                      </a:lnTo>
                      <a:lnTo>
                        <a:pt x="702147" y="57382"/>
                      </a:lnTo>
                      <a:lnTo>
                        <a:pt x="660582" y="37361"/>
                      </a:lnTo>
                      <a:lnTo>
                        <a:pt x="616895" y="21374"/>
                      </a:lnTo>
                      <a:lnTo>
                        <a:pt x="571324" y="9658"/>
                      </a:lnTo>
                      <a:lnTo>
                        <a:pt x="524109" y="2454"/>
                      </a:lnTo>
                      <a:lnTo>
                        <a:pt x="475488" y="0"/>
                      </a:lnTo>
                      <a:close/>
                    </a:path>
                  </a:pathLst>
                </a:custGeom>
                <a:solidFill>
                  <a:srgbClr val="3493B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2" name="object 40">
                  <a:extLst>
                    <a:ext uri="{FF2B5EF4-FFF2-40B4-BE49-F238E27FC236}">
                      <a16:creationId xmlns:a16="http://schemas.microsoft.com/office/drawing/2014/main" id="{B6729E45-7335-4863-A1A5-565B24E6C790}"/>
                    </a:ext>
                  </a:extLst>
                </p:cNvPr>
                <p:cNvSpPr/>
                <p:nvPr/>
              </p:nvSpPr>
              <p:spPr>
                <a:xfrm>
                  <a:off x="4889083" y="5171810"/>
                  <a:ext cx="568451" cy="569976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9" name="object 47">
                <a:extLst>
                  <a:ext uri="{FF2B5EF4-FFF2-40B4-BE49-F238E27FC236}">
                    <a16:creationId xmlns:a16="http://schemas.microsoft.com/office/drawing/2014/main" id="{09DAE634-1C06-4D40-AD29-0DA03FC09390}"/>
                  </a:ext>
                </a:extLst>
              </p:cNvPr>
              <p:cNvSpPr txBox="1"/>
              <p:nvPr/>
            </p:nvSpPr>
            <p:spPr>
              <a:xfrm>
                <a:off x="5760557" y="5039230"/>
                <a:ext cx="1687830" cy="101309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Adanya kesulitan </a:t>
                </a:r>
                <a:r>
                  <a:rPr sz="1300" dirty="0">
                    <a:latin typeface="Candara" panose="020E0502030303020204" pitchFamily="34" charset="0"/>
                    <a:cs typeface="Carlito"/>
                  </a:rPr>
                  <a:t>dalam  memperluas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jangkauan  pelayanan PLUT-KUMKM  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karena </a:t>
                </a:r>
                <a:r>
                  <a:rPr sz="1300" dirty="0">
                    <a:latin typeface="Candara" panose="020E0502030303020204" pitchFamily="34" charset="0"/>
                    <a:cs typeface="Carlito"/>
                  </a:rPr>
                  <a:t>masalah 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akses</a:t>
                </a:r>
                <a:r>
                  <a:rPr sz="1300" spc="-30" dirty="0">
                    <a:latin typeface="Candara" panose="020E0502030303020204" pitchFamily="34" charset="0"/>
                    <a:cs typeface="Carlito"/>
                  </a:rPr>
                  <a:t>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jalan</a:t>
                </a:r>
                <a:endParaRPr sz="1300" dirty="0">
                  <a:latin typeface="Candara" panose="020E0502030303020204" pitchFamily="34" charset="0"/>
                  <a:cs typeface="Carlito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12F1B5-5AFF-4741-A5DB-3125EADD8AE0}"/>
                </a:ext>
              </a:extLst>
            </p:cNvPr>
            <p:cNvGrpSpPr/>
            <p:nvPr/>
          </p:nvGrpSpPr>
          <p:grpSpPr>
            <a:xfrm>
              <a:off x="7961467" y="4991978"/>
              <a:ext cx="2335824" cy="1060350"/>
              <a:chOff x="7961467" y="4991978"/>
              <a:chExt cx="2335824" cy="106035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25F7D06-4CFD-4429-95A3-20B0F1DD3389}"/>
                  </a:ext>
                </a:extLst>
              </p:cNvPr>
              <p:cNvGrpSpPr/>
              <p:nvPr/>
            </p:nvGrpSpPr>
            <p:grpSpPr>
              <a:xfrm>
                <a:off x="7961467" y="4991978"/>
                <a:ext cx="951230" cy="951230"/>
                <a:chOff x="7961467" y="4991978"/>
                <a:chExt cx="951230" cy="951230"/>
              </a:xfrm>
            </p:grpSpPr>
            <p:sp>
              <p:nvSpPr>
                <p:cNvPr id="85" name="object 34">
                  <a:extLst>
                    <a:ext uri="{FF2B5EF4-FFF2-40B4-BE49-F238E27FC236}">
                      <a16:creationId xmlns:a16="http://schemas.microsoft.com/office/drawing/2014/main" id="{3F0E397F-925F-4907-A4F8-AC3AD9CB4E05}"/>
                    </a:ext>
                  </a:extLst>
                </p:cNvPr>
                <p:cNvSpPr/>
                <p:nvPr/>
              </p:nvSpPr>
              <p:spPr>
                <a:xfrm>
                  <a:off x="7961467" y="4991978"/>
                  <a:ext cx="951230" cy="9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229" h="951229">
                      <a:moveTo>
                        <a:pt x="475488" y="0"/>
                      </a:moveTo>
                      <a:lnTo>
                        <a:pt x="426866" y="2454"/>
                      </a:lnTo>
                      <a:lnTo>
                        <a:pt x="379651" y="9658"/>
                      </a:lnTo>
                      <a:lnTo>
                        <a:pt x="334080" y="21374"/>
                      </a:lnTo>
                      <a:lnTo>
                        <a:pt x="290393" y="37361"/>
                      </a:lnTo>
                      <a:lnTo>
                        <a:pt x="248828" y="57382"/>
                      </a:lnTo>
                      <a:lnTo>
                        <a:pt x="209624" y="81197"/>
                      </a:lnTo>
                      <a:lnTo>
                        <a:pt x="173020" y="108568"/>
                      </a:lnTo>
                      <a:lnTo>
                        <a:pt x="139255" y="139255"/>
                      </a:lnTo>
                      <a:lnTo>
                        <a:pt x="108568" y="173020"/>
                      </a:lnTo>
                      <a:lnTo>
                        <a:pt x="81197" y="209624"/>
                      </a:lnTo>
                      <a:lnTo>
                        <a:pt x="57382" y="248828"/>
                      </a:lnTo>
                      <a:lnTo>
                        <a:pt x="37361" y="290393"/>
                      </a:lnTo>
                      <a:lnTo>
                        <a:pt x="21374" y="334080"/>
                      </a:lnTo>
                      <a:lnTo>
                        <a:pt x="9658" y="379651"/>
                      </a:lnTo>
                      <a:lnTo>
                        <a:pt x="2454" y="426866"/>
                      </a:lnTo>
                      <a:lnTo>
                        <a:pt x="0" y="475488"/>
                      </a:lnTo>
                      <a:lnTo>
                        <a:pt x="2454" y="524102"/>
                      </a:lnTo>
                      <a:lnTo>
                        <a:pt x="9658" y="571313"/>
                      </a:lnTo>
                      <a:lnTo>
                        <a:pt x="21374" y="616881"/>
                      </a:lnTo>
                      <a:lnTo>
                        <a:pt x="37361" y="660566"/>
                      </a:lnTo>
                      <a:lnTo>
                        <a:pt x="57382" y="702130"/>
                      </a:lnTo>
                      <a:lnTo>
                        <a:pt x="81197" y="741334"/>
                      </a:lnTo>
                      <a:lnTo>
                        <a:pt x="108568" y="777939"/>
                      </a:lnTo>
                      <a:lnTo>
                        <a:pt x="139255" y="811706"/>
                      </a:lnTo>
                      <a:lnTo>
                        <a:pt x="173020" y="842395"/>
                      </a:lnTo>
                      <a:lnTo>
                        <a:pt x="209624" y="869768"/>
                      </a:lnTo>
                      <a:lnTo>
                        <a:pt x="248828" y="893585"/>
                      </a:lnTo>
                      <a:lnTo>
                        <a:pt x="290393" y="913608"/>
                      </a:lnTo>
                      <a:lnTo>
                        <a:pt x="334080" y="929598"/>
                      </a:lnTo>
                      <a:lnTo>
                        <a:pt x="379651" y="941315"/>
                      </a:lnTo>
                      <a:lnTo>
                        <a:pt x="426866" y="948521"/>
                      </a:lnTo>
                      <a:lnTo>
                        <a:pt x="475488" y="950976"/>
                      </a:lnTo>
                      <a:lnTo>
                        <a:pt x="524109" y="948521"/>
                      </a:lnTo>
                      <a:lnTo>
                        <a:pt x="571324" y="941315"/>
                      </a:lnTo>
                      <a:lnTo>
                        <a:pt x="616895" y="929598"/>
                      </a:lnTo>
                      <a:lnTo>
                        <a:pt x="660582" y="913608"/>
                      </a:lnTo>
                      <a:lnTo>
                        <a:pt x="702147" y="893585"/>
                      </a:lnTo>
                      <a:lnTo>
                        <a:pt x="741351" y="869768"/>
                      </a:lnTo>
                      <a:lnTo>
                        <a:pt x="777955" y="842395"/>
                      </a:lnTo>
                      <a:lnTo>
                        <a:pt x="811720" y="811706"/>
                      </a:lnTo>
                      <a:lnTo>
                        <a:pt x="842407" y="777939"/>
                      </a:lnTo>
                      <a:lnTo>
                        <a:pt x="869778" y="741334"/>
                      </a:lnTo>
                      <a:lnTo>
                        <a:pt x="893593" y="702130"/>
                      </a:lnTo>
                      <a:lnTo>
                        <a:pt x="913614" y="660566"/>
                      </a:lnTo>
                      <a:lnTo>
                        <a:pt x="929601" y="616881"/>
                      </a:lnTo>
                      <a:lnTo>
                        <a:pt x="941317" y="571313"/>
                      </a:lnTo>
                      <a:lnTo>
                        <a:pt x="948521" y="524102"/>
                      </a:lnTo>
                      <a:lnTo>
                        <a:pt x="950976" y="475488"/>
                      </a:lnTo>
                      <a:lnTo>
                        <a:pt x="948521" y="426866"/>
                      </a:lnTo>
                      <a:lnTo>
                        <a:pt x="941317" y="379651"/>
                      </a:lnTo>
                      <a:lnTo>
                        <a:pt x="929601" y="334080"/>
                      </a:lnTo>
                      <a:lnTo>
                        <a:pt x="913614" y="290393"/>
                      </a:lnTo>
                      <a:lnTo>
                        <a:pt x="893593" y="248828"/>
                      </a:lnTo>
                      <a:lnTo>
                        <a:pt x="869778" y="209624"/>
                      </a:lnTo>
                      <a:lnTo>
                        <a:pt x="842407" y="173020"/>
                      </a:lnTo>
                      <a:lnTo>
                        <a:pt x="811720" y="139255"/>
                      </a:lnTo>
                      <a:lnTo>
                        <a:pt x="777955" y="108568"/>
                      </a:lnTo>
                      <a:lnTo>
                        <a:pt x="741351" y="81197"/>
                      </a:lnTo>
                      <a:lnTo>
                        <a:pt x="702147" y="57382"/>
                      </a:lnTo>
                      <a:lnTo>
                        <a:pt x="660582" y="37361"/>
                      </a:lnTo>
                      <a:lnTo>
                        <a:pt x="616895" y="21374"/>
                      </a:lnTo>
                      <a:lnTo>
                        <a:pt x="571324" y="9658"/>
                      </a:lnTo>
                      <a:lnTo>
                        <a:pt x="524109" y="2454"/>
                      </a:lnTo>
                      <a:lnTo>
                        <a:pt x="475488" y="0"/>
                      </a:lnTo>
                      <a:close/>
                    </a:path>
                  </a:pathLst>
                </a:custGeom>
                <a:solidFill>
                  <a:srgbClr val="3493B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3" name="object 41">
                  <a:extLst>
                    <a:ext uri="{FF2B5EF4-FFF2-40B4-BE49-F238E27FC236}">
                      <a16:creationId xmlns:a16="http://schemas.microsoft.com/office/drawing/2014/main" id="{8344CB85-8560-40DC-8E90-65456756C252}"/>
                    </a:ext>
                  </a:extLst>
                </p:cNvPr>
                <p:cNvSpPr/>
                <p:nvPr/>
              </p:nvSpPr>
              <p:spPr>
                <a:xfrm>
                  <a:off x="8132156" y="5156570"/>
                  <a:ext cx="633983" cy="633984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100" name="object 48">
                <a:extLst>
                  <a:ext uri="{FF2B5EF4-FFF2-40B4-BE49-F238E27FC236}">
                    <a16:creationId xmlns:a16="http://schemas.microsoft.com/office/drawing/2014/main" id="{6D14CCC4-2078-4A5B-BA2C-545EB7AF3814}"/>
                  </a:ext>
                </a:extLst>
              </p:cNvPr>
              <p:cNvSpPr txBox="1"/>
              <p:nvPr/>
            </p:nvSpPr>
            <p:spPr>
              <a:xfrm>
                <a:off x="8986016" y="5039230"/>
                <a:ext cx="1311275" cy="101309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300" dirty="0">
                    <a:latin typeface="Candara" panose="020E0502030303020204" pitchFamily="34" charset="0"/>
                    <a:cs typeface="Carlito"/>
                  </a:rPr>
                  <a:t>Penggunaan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fasilitas  </a:t>
                </a:r>
                <a:r>
                  <a:rPr sz="1300" i="1" spc="-5" dirty="0">
                    <a:latin typeface="Candara" panose="020E0502030303020204" pitchFamily="34" charset="0"/>
                    <a:cs typeface="Carlito"/>
                  </a:rPr>
                  <a:t>coworking space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oleh </a:t>
                </a:r>
                <a:r>
                  <a:rPr sz="1300" spc="-10" dirty="0">
                    <a:latin typeface="Candara" panose="020E0502030303020204" pitchFamily="34" charset="0"/>
                    <a:cs typeface="Carlito"/>
                  </a:rPr>
                  <a:t>para  </a:t>
                </a:r>
                <a:r>
                  <a:rPr sz="1300" spc="-5" dirty="0">
                    <a:latin typeface="Candara" panose="020E0502030303020204" pitchFamily="34" charset="0"/>
                    <a:cs typeface="Carlito"/>
                  </a:rPr>
                  <a:t>pelaku </a:t>
                </a:r>
                <a:r>
                  <a:rPr sz="1300" dirty="0">
                    <a:latin typeface="Candara" panose="020E0502030303020204" pitchFamily="34" charset="0"/>
                    <a:cs typeface="Carlito"/>
                  </a:rPr>
                  <a:t>UMKM belum  optimal</a:t>
                </a:r>
              </a:p>
            </p:txBody>
          </p:sp>
        </p:grpSp>
      </p:grpSp>
      <p:sp>
        <p:nvSpPr>
          <p:cNvPr id="104" name="object 2">
            <a:extLst>
              <a:ext uri="{FF2B5EF4-FFF2-40B4-BE49-F238E27FC236}">
                <a16:creationId xmlns:a16="http://schemas.microsoft.com/office/drawing/2014/main" id="{3D25FA57-E8AD-4C05-B489-414FBF63F445}"/>
              </a:ext>
            </a:extLst>
          </p:cNvPr>
          <p:cNvSpPr txBox="1">
            <a:spLocks/>
          </p:cNvSpPr>
          <p:nvPr/>
        </p:nvSpPr>
        <p:spPr>
          <a:xfrm>
            <a:off x="0" y="219993"/>
            <a:ext cx="1219200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KESIMPULAN BERSAMA TERKAIT PLUT KUMKM</a:t>
            </a:r>
            <a:endParaRPr lang="en-US" sz="3300" dirty="0">
              <a:latin typeface="Candara" panose="020E0502030303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9C744AA-E5BA-40BB-B7D8-957B4BB2A518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Slide Number Placeholder 1">
            <a:extLst>
              <a:ext uri="{FF2B5EF4-FFF2-40B4-BE49-F238E27FC236}">
                <a16:creationId xmlns:a16="http://schemas.microsoft.com/office/drawing/2014/main" id="{6A8F3A0B-3911-428D-80DE-CD17FCE2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9346" y="6492875"/>
            <a:ext cx="512926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24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97471"/>
            <a:ext cx="12192000" cy="51744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935990" marR="5080" indent="-923925" algn="ctr">
              <a:lnSpc>
                <a:spcPts val="3460"/>
              </a:lnSpc>
              <a:spcBef>
                <a:spcPts val="535"/>
              </a:spcBef>
            </a:pPr>
            <a:r>
              <a:rPr sz="3200" b="1" spc="-14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Rekomendasi </a:t>
            </a:r>
            <a:r>
              <a:rPr sz="3200" b="1" spc="-11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Berdasarkan </a:t>
            </a:r>
            <a:r>
              <a:rPr sz="3200" b="1" spc="-1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Hasil </a:t>
            </a:r>
            <a:r>
              <a:rPr sz="3200" b="1" spc="-14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Evaluasi  </a:t>
            </a:r>
            <a:r>
              <a:rPr sz="3200" b="1" spc="15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75 </a:t>
            </a:r>
            <a:r>
              <a:rPr sz="3200" b="1" spc="-254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PLUT-KUMKM </a:t>
            </a:r>
            <a:r>
              <a:rPr sz="3200" b="1" spc="4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di</a:t>
            </a:r>
            <a:r>
              <a:rPr sz="3200" b="1" spc="-33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 </a:t>
            </a:r>
            <a:r>
              <a:rPr sz="3200" b="1" spc="-9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/>
              </a:rPr>
              <a:t>Indonesia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4273" y="1282953"/>
            <a:ext cx="11363960" cy="800735"/>
            <a:chOff x="414273" y="1282953"/>
            <a:chExt cx="11363960" cy="800735"/>
          </a:xfrm>
        </p:grpSpPr>
        <p:sp>
          <p:nvSpPr>
            <p:cNvPr id="6" name="object 6"/>
            <p:cNvSpPr/>
            <p:nvPr/>
          </p:nvSpPr>
          <p:spPr>
            <a:xfrm>
              <a:off x="1633727" y="1292351"/>
              <a:ext cx="10137775" cy="784860"/>
            </a:xfrm>
            <a:custGeom>
              <a:avLst/>
              <a:gdLst/>
              <a:ahLst/>
              <a:cxnLst/>
              <a:rect l="l" t="t" r="r" b="b"/>
              <a:pathLst>
                <a:path w="10137775" h="784860">
                  <a:moveTo>
                    <a:pt x="0" y="784860"/>
                  </a:moveTo>
                  <a:lnTo>
                    <a:pt x="10137648" y="784860"/>
                  </a:lnTo>
                  <a:lnTo>
                    <a:pt x="10137648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0623" y="1292351"/>
              <a:ext cx="11351260" cy="784860"/>
            </a:xfrm>
            <a:custGeom>
              <a:avLst/>
              <a:gdLst/>
              <a:ahLst/>
              <a:cxnLst/>
              <a:rect l="l" t="t" r="r" b="b"/>
              <a:pathLst>
                <a:path w="11351260" h="784860">
                  <a:moveTo>
                    <a:pt x="0" y="784860"/>
                  </a:moveTo>
                  <a:lnTo>
                    <a:pt x="11350752" y="784860"/>
                  </a:lnTo>
                  <a:lnTo>
                    <a:pt x="11350752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623" y="1289303"/>
              <a:ext cx="1213485" cy="784860"/>
            </a:xfrm>
            <a:custGeom>
              <a:avLst/>
              <a:gdLst/>
              <a:ahLst/>
              <a:cxnLst/>
              <a:rect l="l" t="t" r="r" b="b"/>
              <a:pathLst>
                <a:path w="1213485" h="784860">
                  <a:moveTo>
                    <a:pt x="1213103" y="0"/>
                  </a:moveTo>
                  <a:lnTo>
                    <a:pt x="0" y="0"/>
                  </a:lnTo>
                  <a:lnTo>
                    <a:pt x="0" y="784860"/>
                  </a:lnTo>
                  <a:lnTo>
                    <a:pt x="1213103" y="784860"/>
                  </a:lnTo>
                  <a:lnTo>
                    <a:pt x="1213103" y="0"/>
                  </a:lnTo>
                  <a:close/>
                </a:path>
              </a:pathLst>
            </a:custGeom>
            <a:solidFill>
              <a:srgbClr val="12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0623" y="1289303"/>
              <a:ext cx="1213485" cy="784860"/>
            </a:xfrm>
            <a:custGeom>
              <a:avLst/>
              <a:gdLst/>
              <a:ahLst/>
              <a:cxnLst/>
              <a:rect l="l" t="t" r="r" b="b"/>
              <a:pathLst>
                <a:path w="1213485" h="784860">
                  <a:moveTo>
                    <a:pt x="0" y="784860"/>
                  </a:moveTo>
                  <a:lnTo>
                    <a:pt x="1213103" y="784860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ln w="12192">
              <a:solidFill>
                <a:srgbClr val="1242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14273" y="2256789"/>
            <a:ext cx="11363960" cy="805180"/>
            <a:chOff x="414273" y="2256789"/>
            <a:chExt cx="11363960" cy="805180"/>
          </a:xfrm>
        </p:grpSpPr>
        <p:sp>
          <p:nvSpPr>
            <p:cNvPr id="11" name="object 11"/>
            <p:cNvSpPr/>
            <p:nvPr/>
          </p:nvSpPr>
          <p:spPr>
            <a:xfrm>
              <a:off x="1633727" y="2263139"/>
              <a:ext cx="10137775" cy="786765"/>
            </a:xfrm>
            <a:custGeom>
              <a:avLst/>
              <a:gdLst/>
              <a:ahLst/>
              <a:cxnLst/>
              <a:rect l="l" t="t" r="r" b="b"/>
              <a:pathLst>
                <a:path w="10137775" h="786764">
                  <a:moveTo>
                    <a:pt x="0" y="786384"/>
                  </a:moveTo>
                  <a:lnTo>
                    <a:pt x="10137648" y="786384"/>
                  </a:lnTo>
                  <a:lnTo>
                    <a:pt x="10137648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0623" y="2263139"/>
              <a:ext cx="11351260" cy="786765"/>
            </a:xfrm>
            <a:custGeom>
              <a:avLst/>
              <a:gdLst/>
              <a:ahLst/>
              <a:cxnLst/>
              <a:rect l="l" t="t" r="r" b="b"/>
              <a:pathLst>
                <a:path w="11351260" h="786764">
                  <a:moveTo>
                    <a:pt x="0" y="786384"/>
                  </a:moveTo>
                  <a:lnTo>
                    <a:pt x="11350752" y="786384"/>
                  </a:lnTo>
                  <a:lnTo>
                    <a:pt x="11350752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0623" y="2270759"/>
              <a:ext cx="1213485" cy="784860"/>
            </a:xfrm>
            <a:custGeom>
              <a:avLst/>
              <a:gdLst/>
              <a:ahLst/>
              <a:cxnLst/>
              <a:rect l="l" t="t" r="r" b="b"/>
              <a:pathLst>
                <a:path w="1213485" h="784860">
                  <a:moveTo>
                    <a:pt x="1213103" y="0"/>
                  </a:moveTo>
                  <a:lnTo>
                    <a:pt x="0" y="0"/>
                  </a:lnTo>
                  <a:lnTo>
                    <a:pt x="0" y="784860"/>
                  </a:lnTo>
                  <a:lnTo>
                    <a:pt x="1213103" y="784860"/>
                  </a:lnTo>
                  <a:lnTo>
                    <a:pt x="1213103" y="0"/>
                  </a:lnTo>
                  <a:close/>
                </a:path>
              </a:pathLst>
            </a:custGeom>
            <a:solidFill>
              <a:srgbClr val="12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0623" y="2270759"/>
              <a:ext cx="1213485" cy="784860"/>
            </a:xfrm>
            <a:custGeom>
              <a:avLst/>
              <a:gdLst/>
              <a:ahLst/>
              <a:cxnLst/>
              <a:rect l="l" t="t" r="r" b="b"/>
              <a:pathLst>
                <a:path w="1213485" h="784860">
                  <a:moveTo>
                    <a:pt x="0" y="784860"/>
                  </a:moveTo>
                  <a:lnTo>
                    <a:pt x="1213103" y="784860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ln w="12192">
              <a:solidFill>
                <a:srgbClr val="1242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14273" y="3227577"/>
            <a:ext cx="11363960" cy="807085"/>
            <a:chOff x="414273" y="3227577"/>
            <a:chExt cx="11363960" cy="807085"/>
          </a:xfrm>
        </p:grpSpPr>
        <p:sp>
          <p:nvSpPr>
            <p:cNvPr id="16" name="object 16"/>
            <p:cNvSpPr/>
            <p:nvPr/>
          </p:nvSpPr>
          <p:spPr>
            <a:xfrm>
              <a:off x="1633727" y="3233927"/>
              <a:ext cx="10137775" cy="786765"/>
            </a:xfrm>
            <a:custGeom>
              <a:avLst/>
              <a:gdLst/>
              <a:ahLst/>
              <a:cxnLst/>
              <a:rect l="l" t="t" r="r" b="b"/>
              <a:pathLst>
                <a:path w="10137775" h="786764">
                  <a:moveTo>
                    <a:pt x="0" y="786384"/>
                  </a:moveTo>
                  <a:lnTo>
                    <a:pt x="10137648" y="786384"/>
                  </a:lnTo>
                  <a:lnTo>
                    <a:pt x="10137648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0623" y="3233927"/>
              <a:ext cx="11351260" cy="786765"/>
            </a:xfrm>
            <a:custGeom>
              <a:avLst/>
              <a:gdLst/>
              <a:ahLst/>
              <a:cxnLst/>
              <a:rect l="l" t="t" r="r" b="b"/>
              <a:pathLst>
                <a:path w="11351260" h="786764">
                  <a:moveTo>
                    <a:pt x="0" y="786384"/>
                  </a:moveTo>
                  <a:lnTo>
                    <a:pt x="11350752" y="786384"/>
                  </a:lnTo>
                  <a:lnTo>
                    <a:pt x="11350752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0623" y="3241547"/>
              <a:ext cx="1213485" cy="786765"/>
            </a:xfrm>
            <a:custGeom>
              <a:avLst/>
              <a:gdLst/>
              <a:ahLst/>
              <a:cxnLst/>
              <a:rect l="l" t="t" r="r" b="b"/>
              <a:pathLst>
                <a:path w="1213485" h="786764">
                  <a:moveTo>
                    <a:pt x="1213103" y="0"/>
                  </a:moveTo>
                  <a:lnTo>
                    <a:pt x="0" y="0"/>
                  </a:lnTo>
                  <a:lnTo>
                    <a:pt x="0" y="786383"/>
                  </a:lnTo>
                  <a:lnTo>
                    <a:pt x="1213103" y="786383"/>
                  </a:lnTo>
                  <a:lnTo>
                    <a:pt x="1213103" y="0"/>
                  </a:lnTo>
                  <a:close/>
                </a:path>
              </a:pathLst>
            </a:custGeom>
            <a:solidFill>
              <a:srgbClr val="12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0623" y="3241547"/>
              <a:ext cx="1213485" cy="786765"/>
            </a:xfrm>
            <a:custGeom>
              <a:avLst/>
              <a:gdLst/>
              <a:ahLst/>
              <a:cxnLst/>
              <a:rect l="l" t="t" r="r" b="b"/>
              <a:pathLst>
                <a:path w="1213485" h="786764">
                  <a:moveTo>
                    <a:pt x="0" y="786383"/>
                  </a:moveTo>
                  <a:lnTo>
                    <a:pt x="1213103" y="786383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786383"/>
                  </a:lnTo>
                  <a:close/>
                </a:path>
              </a:pathLst>
            </a:custGeom>
            <a:ln w="12192">
              <a:solidFill>
                <a:srgbClr val="1242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4273" y="4187697"/>
            <a:ext cx="11363960" cy="807085"/>
            <a:chOff x="414273" y="4187697"/>
            <a:chExt cx="11363960" cy="807085"/>
          </a:xfrm>
        </p:grpSpPr>
        <p:sp>
          <p:nvSpPr>
            <p:cNvPr id="21" name="object 21"/>
            <p:cNvSpPr/>
            <p:nvPr/>
          </p:nvSpPr>
          <p:spPr>
            <a:xfrm>
              <a:off x="1633727" y="4194047"/>
              <a:ext cx="10137775" cy="786765"/>
            </a:xfrm>
            <a:custGeom>
              <a:avLst/>
              <a:gdLst/>
              <a:ahLst/>
              <a:cxnLst/>
              <a:rect l="l" t="t" r="r" b="b"/>
              <a:pathLst>
                <a:path w="10137775" h="786764">
                  <a:moveTo>
                    <a:pt x="0" y="786383"/>
                  </a:moveTo>
                  <a:lnTo>
                    <a:pt x="10137648" y="786383"/>
                  </a:lnTo>
                  <a:lnTo>
                    <a:pt x="10137648" y="0"/>
                  </a:lnTo>
                  <a:lnTo>
                    <a:pt x="0" y="0"/>
                  </a:lnTo>
                  <a:lnTo>
                    <a:pt x="0" y="78638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0623" y="4194047"/>
              <a:ext cx="11351260" cy="786765"/>
            </a:xfrm>
            <a:custGeom>
              <a:avLst/>
              <a:gdLst/>
              <a:ahLst/>
              <a:cxnLst/>
              <a:rect l="l" t="t" r="r" b="b"/>
              <a:pathLst>
                <a:path w="11351260" h="786764">
                  <a:moveTo>
                    <a:pt x="0" y="786383"/>
                  </a:moveTo>
                  <a:lnTo>
                    <a:pt x="11350752" y="786383"/>
                  </a:lnTo>
                  <a:lnTo>
                    <a:pt x="11350752" y="0"/>
                  </a:lnTo>
                  <a:lnTo>
                    <a:pt x="0" y="0"/>
                  </a:lnTo>
                  <a:lnTo>
                    <a:pt x="0" y="786383"/>
                  </a:lnTo>
                  <a:close/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0623" y="4201667"/>
              <a:ext cx="1213485" cy="786765"/>
            </a:xfrm>
            <a:custGeom>
              <a:avLst/>
              <a:gdLst/>
              <a:ahLst/>
              <a:cxnLst/>
              <a:rect l="l" t="t" r="r" b="b"/>
              <a:pathLst>
                <a:path w="1213485" h="786764">
                  <a:moveTo>
                    <a:pt x="1213103" y="0"/>
                  </a:moveTo>
                  <a:lnTo>
                    <a:pt x="0" y="0"/>
                  </a:lnTo>
                  <a:lnTo>
                    <a:pt x="0" y="786384"/>
                  </a:lnTo>
                  <a:lnTo>
                    <a:pt x="1213103" y="786384"/>
                  </a:lnTo>
                  <a:lnTo>
                    <a:pt x="1213103" y="0"/>
                  </a:lnTo>
                  <a:close/>
                </a:path>
              </a:pathLst>
            </a:custGeom>
            <a:solidFill>
              <a:srgbClr val="12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0623" y="4201667"/>
              <a:ext cx="1213485" cy="786765"/>
            </a:xfrm>
            <a:custGeom>
              <a:avLst/>
              <a:gdLst/>
              <a:ahLst/>
              <a:cxnLst/>
              <a:rect l="l" t="t" r="r" b="b"/>
              <a:pathLst>
                <a:path w="1213485" h="786764">
                  <a:moveTo>
                    <a:pt x="0" y="786384"/>
                  </a:moveTo>
                  <a:lnTo>
                    <a:pt x="1213103" y="786384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ln w="12192">
              <a:solidFill>
                <a:srgbClr val="1242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14273" y="5176773"/>
            <a:ext cx="11363960" cy="805180"/>
            <a:chOff x="414273" y="5176773"/>
            <a:chExt cx="11363960" cy="805180"/>
          </a:xfrm>
        </p:grpSpPr>
        <p:sp>
          <p:nvSpPr>
            <p:cNvPr id="26" name="object 26"/>
            <p:cNvSpPr/>
            <p:nvPr/>
          </p:nvSpPr>
          <p:spPr>
            <a:xfrm>
              <a:off x="1633727" y="5183123"/>
              <a:ext cx="10137775" cy="784860"/>
            </a:xfrm>
            <a:custGeom>
              <a:avLst/>
              <a:gdLst/>
              <a:ahLst/>
              <a:cxnLst/>
              <a:rect l="l" t="t" r="r" b="b"/>
              <a:pathLst>
                <a:path w="10137775" h="784860">
                  <a:moveTo>
                    <a:pt x="0" y="784860"/>
                  </a:moveTo>
                  <a:lnTo>
                    <a:pt x="10137648" y="784860"/>
                  </a:lnTo>
                  <a:lnTo>
                    <a:pt x="10137648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0623" y="5183123"/>
              <a:ext cx="11351260" cy="784860"/>
            </a:xfrm>
            <a:custGeom>
              <a:avLst/>
              <a:gdLst/>
              <a:ahLst/>
              <a:cxnLst/>
              <a:rect l="l" t="t" r="r" b="b"/>
              <a:pathLst>
                <a:path w="11351260" h="784860">
                  <a:moveTo>
                    <a:pt x="0" y="784860"/>
                  </a:moveTo>
                  <a:lnTo>
                    <a:pt x="11350752" y="784860"/>
                  </a:lnTo>
                  <a:lnTo>
                    <a:pt x="11350752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0623" y="5189219"/>
              <a:ext cx="1213485" cy="786765"/>
            </a:xfrm>
            <a:custGeom>
              <a:avLst/>
              <a:gdLst/>
              <a:ahLst/>
              <a:cxnLst/>
              <a:rect l="l" t="t" r="r" b="b"/>
              <a:pathLst>
                <a:path w="1213485" h="786764">
                  <a:moveTo>
                    <a:pt x="1213103" y="0"/>
                  </a:moveTo>
                  <a:lnTo>
                    <a:pt x="0" y="0"/>
                  </a:lnTo>
                  <a:lnTo>
                    <a:pt x="0" y="786383"/>
                  </a:lnTo>
                  <a:lnTo>
                    <a:pt x="1213103" y="786383"/>
                  </a:lnTo>
                  <a:lnTo>
                    <a:pt x="1213103" y="0"/>
                  </a:lnTo>
                  <a:close/>
                </a:path>
              </a:pathLst>
            </a:custGeom>
            <a:solidFill>
              <a:srgbClr val="12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0623" y="5189219"/>
              <a:ext cx="1213485" cy="786765"/>
            </a:xfrm>
            <a:custGeom>
              <a:avLst/>
              <a:gdLst/>
              <a:ahLst/>
              <a:cxnLst/>
              <a:rect l="l" t="t" r="r" b="b"/>
              <a:pathLst>
                <a:path w="1213485" h="786764">
                  <a:moveTo>
                    <a:pt x="0" y="786383"/>
                  </a:moveTo>
                  <a:lnTo>
                    <a:pt x="1213103" y="786383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786383"/>
                  </a:lnTo>
                  <a:close/>
                </a:path>
              </a:pathLst>
            </a:custGeom>
            <a:ln w="12192">
              <a:solidFill>
                <a:srgbClr val="1242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826767" y="1484757"/>
            <a:ext cx="9479915" cy="4390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rlito"/>
                <a:cs typeface="Carlito"/>
              </a:rPr>
              <a:t>Perbaikan </a:t>
            </a:r>
            <a:r>
              <a:rPr sz="2000" spc="-15" dirty="0">
                <a:latin typeface="Carlito"/>
                <a:cs typeface="Carlito"/>
              </a:rPr>
              <a:t>komitmen </a:t>
            </a:r>
            <a:r>
              <a:rPr sz="2000" dirty="0">
                <a:latin typeface="Carlito"/>
                <a:cs typeface="Carlito"/>
              </a:rPr>
              <a:t>APBD </a:t>
            </a:r>
            <a:r>
              <a:rPr sz="2000" spc="-5" dirty="0">
                <a:latin typeface="Carlito"/>
                <a:cs typeface="Carlito"/>
              </a:rPr>
              <a:t>untuk operasional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PLUT-KUMKM</a:t>
            </a:r>
            <a:endParaRPr sz="2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 dirty="0">
              <a:latin typeface="Carlito"/>
              <a:cs typeface="Carlito"/>
            </a:endParaRPr>
          </a:p>
          <a:p>
            <a:pPr marL="12700" marR="820419">
              <a:lnSpc>
                <a:spcPct val="100000"/>
              </a:lnSpc>
            </a:pPr>
            <a:r>
              <a:rPr sz="2000" spc="-5" dirty="0">
                <a:latin typeface="Carlito"/>
                <a:cs typeface="Carlito"/>
              </a:rPr>
              <a:t>Peninjauan </a:t>
            </a:r>
            <a:r>
              <a:rPr sz="2000" spc="-15" dirty="0">
                <a:latin typeface="Carlito"/>
                <a:cs typeface="Carlito"/>
              </a:rPr>
              <a:t>kembali </a:t>
            </a:r>
            <a:r>
              <a:rPr sz="2000" dirty="0">
                <a:latin typeface="Carlito"/>
                <a:cs typeface="Carlito"/>
              </a:rPr>
              <a:t>honor </a:t>
            </a:r>
            <a:r>
              <a:rPr sz="2000" spc="-15" dirty="0">
                <a:latin typeface="Carlito"/>
                <a:cs typeface="Carlito"/>
              </a:rPr>
              <a:t>konsultan </a:t>
            </a:r>
            <a:r>
              <a:rPr sz="2000" spc="-5" dirty="0">
                <a:latin typeface="Carlito"/>
                <a:cs typeface="Carlito"/>
              </a:rPr>
              <a:t>pendamping PLUT-KUMKM </a:t>
            </a:r>
            <a:r>
              <a:rPr sz="2000" spc="-10" dirty="0">
                <a:latin typeface="Carlito"/>
                <a:cs typeface="Carlito"/>
              </a:rPr>
              <a:t>beserta </a:t>
            </a:r>
            <a:r>
              <a:rPr sz="2000" spc="-5" dirty="0">
                <a:latin typeface="Carlito"/>
                <a:cs typeface="Carlito"/>
              </a:rPr>
              <a:t>kebutuhan  </a:t>
            </a:r>
            <a:r>
              <a:rPr sz="2000" spc="-20" dirty="0">
                <a:latin typeface="Carlito"/>
                <a:cs typeface="Carlito"/>
              </a:rPr>
              <a:t>biaya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operasionalnya</a:t>
            </a:r>
            <a:endParaRPr sz="2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2000" spc="-15" dirty="0">
                <a:latin typeface="Carlito"/>
                <a:cs typeface="Carlito"/>
              </a:rPr>
              <a:t>Peningkatan </a:t>
            </a:r>
            <a:r>
              <a:rPr sz="2000" spc="-10" dirty="0">
                <a:latin typeface="Carlito"/>
                <a:cs typeface="Carlito"/>
              </a:rPr>
              <a:t>kapasitas </a:t>
            </a:r>
            <a:r>
              <a:rPr sz="2000" spc="-15" dirty="0">
                <a:latin typeface="Carlito"/>
                <a:cs typeface="Carlito"/>
              </a:rPr>
              <a:t>konsultan </a:t>
            </a:r>
            <a:r>
              <a:rPr sz="2000" dirty="0">
                <a:latin typeface="Carlito"/>
                <a:cs typeface="Carlito"/>
              </a:rPr>
              <a:t>pendamping </a:t>
            </a:r>
            <a:r>
              <a:rPr sz="2000" spc="-10" dirty="0">
                <a:latin typeface="Carlito"/>
                <a:cs typeface="Carlito"/>
              </a:rPr>
              <a:t>PLUT-KUMKM secara</a:t>
            </a:r>
            <a:r>
              <a:rPr sz="2000" spc="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berkala</a:t>
            </a:r>
            <a:endParaRPr sz="2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Carlito"/>
                <a:cs typeface="Carlito"/>
              </a:rPr>
              <a:t>Pembentukan forum </a:t>
            </a:r>
            <a:r>
              <a:rPr sz="2000" spc="-15" dirty="0">
                <a:latin typeface="Carlito"/>
                <a:cs typeface="Carlito"/>
              </a:rPr>
              <a:t>konsultan </a:t>
            </a:r>
            <a:r>
              <a:rPr sz="2000" spc="-5" dirty="0">
                <a:latin typeface="Carlito"/>
                <a:cs typeface="Carlito"/>
              </a:rPr>
              <a:t>pendamping PLUT-KUMKM se-Indonesia </a:t>
            </a:r>
            <a:r>
              <a:rPr sz="2000" spc="-10" dirty="0">
                <a:latin typeface="Carlito"/>
                <a:cs typeface="Carlito"/>
              </a:rPr>
              <a:t>dengan </a:t>
            </a:r>
            <a:r>
              <a:rPr sz="2000" i="1" spc="-10" dirty="0">
                <a:latin typeface="Carlito"/>
                <a:cs typeface="Carlito"/>
              </a:rPr>
              <a:t>expert</a:t>
            </a:r>
            <a:r>
              <a:rPr sz="2000" i="1" spc="30" dirty="0">
                <a:latin typeface="Carlito"/>
                <a:cs typeface="Carlito"/>
              </a:rPr>
              <a:t> </a:t>
            </a:r>
            <a:r>
              <a:rPr sz="2000" i="1" dirty="0">
                <a:latin typeface="Carlito"/>
                <a:cs typeface="Carlito"/>
              </a:rPr>
              <a:t>pool</a:t>
            </a:r>
            <a:endParaRPr sz="2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 dirty="0">
              <a:latin typeface="Carlito"/>
              <a:cs typeface="Carlito"/>
            </a:endParaRPr>
          </a:p>
          <a:p>
            <a:pPr marL="12700" marR="90170">
              <a:lnSpc>
                <a:spcPct val="100000"/>
              </a:lnSpc>
              <a:spcBef>
                <a:spcPts val="1755"/>
              </a:spcBef>
            </a:pPr>
            <a:r>
              <a:rPr sz="2000" spc="-10" dirty="0">
                <a:latin typeface="Carlito"/>
                <a:cs typeface="Carlito"/>
              </a:rPr>
              <a:t>Koordinasi dengan Kementerian/Lembaga </a:t>
            </a:r>
            <a:r>
              <a:rPr sz="2000" spc="-5" dirty="0">
                <a:latin typeface="Carlito"/>
                <a:cs typeface="Carlito"/>
              </a:rPr>
              <a:t>untuk mengolaborasikan </a:t>
            </a:r>
            <a:r>
              <a:rPr sz="2000" spc="-15" dirty="0">
                <a:latin typeface="Carlito"/>
                <a:cs typeface="Carlito"/>
              </a:rPr>
              <a:t>kegiatan </a:t>
            </a:r>
            <a:r>
              <a:rPr sz="2000" spc="-10" dirty="0">
                <a:latin typeface="Carlito"/>
                <a:cs typeface="Carlito"/>
              </a:rPr>
              <a:t>PLUT-KUMKM  dengan </a:t>
            </a:r>
            <a:r>
              <a:rPr sz="2000" spc="-15" dirty="0">
                <a:latin typeface="Carlito"/>
                <a:cs typeface="Carlito"/>
              </a:rPr>
              <a:t>program </a:t>
            </a:r>
            <a:r>
              <a:rPr sz="2000" spc="-10" dirty="0">
                <a:latin typeface="Carlito"/>
                <a:cs typeface="Carlito"/>
              </a:rPr>
              <a:t>Kementerian/Lembaga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lainnya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9327" y="3308603"/>
            <a:ext cx="615696" cy="615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2187" y="4325111"/>
            <a:ext cx="569976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8095" y="5298947"/>
            <a:ext cx="566928" cy="566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9140" y="2348483"/>
            <a:ext cx="579120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4568" y="1392936"/>
            <a:ext cx="585216" cy="585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8739" y="6697859"/>
            <a:ext cx="138176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30"/>
              </a:lnSpc>
            </a:pP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Kementerian</a:t>
            </a:r>
            <a:r>
              <a:rPr sz="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Arial"/>
                <a:cs typeface="Arial"/>
              </a:rPr>
              <a:t>PPN/Bappenas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3D21B2-5B57-4721-B825-6AC9C0C0E9F2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248E2830-4647-4F17-AAFC-55087A45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9346" y="6492875"/>
            <a:ext cx="512926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25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47F36-1EB2-451E-91A0-73E5019BF407}"/>
              </a:ext>
            </a:extLst>
          </p:cNvPr>
          <p:cNvSpPr/>
          <p:nvPr/>
        </p:nvSpPr>
        <p:spPr>
          <a:xfrm>
            <a:off x="0" y="6539346"/>
            <a:ext cx="12192000" cy="324000"/>
          </a:xfrm>
          <a:prstGeom prst="rect">
            <a:avLst/>
          </a:prstGeom>
          <a:solidFill>
            <a:srgbClr val="A5C2B6"/>
          </a:solidFill>
          <a:ln>
            <a:solidFill>
              <a:srgbClr val="BC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511-FFBB-4706-BB6E-48B6B49F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181" y="6492875"/>
            <a:ext cx="594594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26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FB6BD90-993A-412C-BFC5-FBF39234A69F}"/>
              </a:ext>
            </a:extLst>
          </p:cNvPr>
          <p:cNvSpPr txBox="1">
            <a:spLocks/>
          </p:cNvSpPr>
          <p:nvPr/>
        </p:nvSpPr>
        <p:spPr>
          <a:xfrm>
            <a:off x="0" y="403996"/>
            <a:ext cx="1219200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Fungsi</a:t>
            </a:r>
            <a:r>
              <a:rPr lang="en-US" sz="33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 dan </a:t>
            </a:r>
            <a:r>
              <a:rPr lang="en-US" sz="33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Peran</a:t>
            </a:r>
            <a:r>
              <a:rPr lang="en-US" sz="33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Pengelola</a:t>
            </a:r>
            <a:r>
              <a:rPr lang="en-US" sz="33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 PLUT </a:t>
            </a:r>
            <a:endParaRPr lang="en-US" sz="3300" dirty="0">
              <a:latin typeface="Candara" panose="020E050203030302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E749BA3-C53E-48C0-A200-44459BCCD466}"/>
              </a:ext>
            </a:extLst>
          </p:cNvPr>
          <p:cNvSpPr txBox="1"/>
          <p:nvPr/>
        </p:nvSpPr>
        <p:spPr>
          <a:xfrm>
            <a:off x="627112" y="1142934"/>
            <a:ext cx="11073476" cy="4663440"/>
          </a:xfrm>
          <a:prstGeom prst="round2DiagRect">
            <a:avLst/>
          </a:prstGeom>
          <a:solidFill>
            <a:srgbClr val="EFF5FB"/>
          </a:solidFill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8467" rIns="0" bIns="0" rtlCol="0">
            <a:spAutoFit/>
          </a:bodyPr>
          <a:lstStyle/>
          <a:p>
            <a:pPr marL="341313" indent="-333375" algn="just">
              <a:buFont typeface="+mj-lt"/>
              <a:buAutoNum type="arabi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Fungsi Pengelola PLUT adalah memberikan layanan dan sekaligus memfasilitasi terlaksananya program pelatihan, pendampingan, pemagangan, kurasi produk dan inkubasi oleh konsultan/pendamping kepada Koperasi, UMK dan wirausaha</a:t>
            </a:r>
          </a:p>
          <a:p>
            <a:pPr marL="341313" indent="-333375" algn="just">
              <a:buFont typeface="+mj-lt"/>
              <a:buAutoNum type="arabi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Peran:</a:t>
            </a:r>
          </a:p>
          <a:p>
            <a:pPr marL="914400" indent="-457200" algn="just">
              <a:buFont typeface="+mj-lt"/>
              <a:buAutoNum type="alphaL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menyusun program kerja tahunan PLUT secara kelembagaan yang mencakup program kerja lembaga maupun program kerja para konsultan/pendamping dalam rangka mencapai indikator kinerja immediate outcome dan indikator outcome sebagaimana dimaksud pada Penilaian Kinerja Pelaksanaan Kegiatan sub bab 1.5 huruf b dan c; </a:t>
            </a:r>
          </a:p>
          <a:p>
            <a:pPr marL="914400" indent="-457200" algn="just">
              <a:buFont typeface="+mj-lt"/>
              <a:buAutoNum type="alphaL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koordinasi dengan kementerian/lembaga, perangkat daerah kabupaten/kota serta pemangku kepentingan untuk menyinergikan program kerja tahunan PLUT; </a:t>
            </a:r>
          </a:p>
          <a:p>
            <a:pPr marL="914400" indent="-457200" algn="just">
              <a:buFont typeface="+mj-lt"/>
              <a:buAutoNum type="alphaL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memfasilitasi pelaksanaan program kerja tahunan PLUT; </a:t>
            </a:r>
          </a:p>
          <a:p>
            <a:pPr marL="914400" indent="-457200" algn="just">
              <a:buFont typeface="+mj-lt"/>
              <a:buAutoNum type="alphaL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evaluasi atas kinerja konsultan/pendamping PLUT; dan</a:t>
            </a:r>
          </a:p>
          <a:p>
            <a:pPr marL="914400" indent="-457200" algn="just">
              <a:buFont typeface="+mj-lt"/>
              <a:buAutoNum type="alphaL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melaporkan hasil pelaksanaan program kerja PLUT kepada perangkat daerah kabupaten/kota</a:t>
            </a:r>
          </a:p>
          <a:p>
            <a:pPr marL="341313" indent="-333375" algn="just">
              <a:buFont typeface="+mj-lt"/>
              <a:buAutoNum type="arabicPeriod"/>
            </a:pPr>
            <a:endParaRPr sz="2000" dirty="0">
              <a:latin typeface="Candara" panose="020E0502030303020204" pitchFamily="34" charset="0"/>
              <a:cs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820177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47F36-1EB2-451E-91A0-73E5019BF407}"/>
              </a:ext>
            </a:extLst>
          </p:cNvPr>
          <p:cNvSpPr/>
          <p:nvPr/>
        </p:nvSpPr>
        <p:spPr>
          <a:xfrm>
            <a:off x="0" y="6539346"/>
            <a:ext cx="12192000" cy="324000"/>
          </a:xfrm>
          <a:prstGeom prst="rect">
            <a:avLst/>
          </a:prstGeom>
          <a:solidFill>
            <a:srgbClr val="A5C2B6"/>
          </a:solidFill>
          <a:ln>
            <a:solidFill>
              <a:srgbClr val="BC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511-FFBB-4706-BB6E-48B6B49F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181" y="6492875"/>
            <a:ext cx="594594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27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FB6BD90-993A-412C-BFC5-FBF39234A69F}"/>
              </a:ext>
            </a:extLst>
          </p:cNvPr>
          <p:cNvSpPr txBox="1">
            <a:spLocks/>
          </p:cNvSpPr>
          <p:nvPr/>
        </p:nvSpPr>
        <p:spPr>
          <a:xfrm>
            <a:off x="0" y="403996"/>
            <a:ext cx="1219200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3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Fungsi dan Peran Konsultan/Pendamping PLUT </a:t>
            </a:r>
            <a:endParaRPr lang="en-US" sz="3300" dirty="0">
              <a:latin typeface="Candara" panose="020E050203030302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E749BA3-C53E-48C0-A200-44459BCCD466}"/>
              </a:ext>
            </a:extLst>
          </p:cNvPr>
          <p:cNvSpPr txBox="1"/>
          <p:nvPr/>
        </p:nvSpPr>
        <p:spPr>
          <a:xfrm>
            <a:off x="627112" y="1226906"/>
            <a:ext cx="11073476" cy="4846320"/>
          </a:xfrm>
          <a:prstGeom prst="round2DiagRect">
            <a:avLst/>
          </a:prstGeom>
          <a:solidFill>
            <a:srgbClr val="EFF5FB"/>
          </a:solidFill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8467" rIns="0" bIns="0" rtlCol="0">
            <a:spAutoFit/>
          </a:bodyPr>
          <a:lstStyle/>
          <a:p>
            <a:pPr marL="341313" indent="-333375" algn="just">
              <a:buFont typeface="+mj-lt"/>
              <a:buAutoNum type="arabi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Fungsi konsultan/pendamping PLUT memberikan dukungan layanan pendampingan dan secara terpadu dibidang kelembagaan, sumber daya manusia, produksi, pembiayaan, pemasaran kepada koperasi, UMK dan wirausaha sekaligus memfasilitasi pengembangan teknologi informasi dan/atau pengembangan jaringan kerjasama antara kelembagaan PLUT dengan kementerian/lembaga, perangkat daerah dan pemangku kepentingan</a:t>
            </a:r>
          </a:p>
          <a:p>
            <a:pPr marL="341313" indent="-333375" algn="just">
              <a:lnSpc>
                <a:spcPct val="50000"/>
              </a:lnSpc>
              <a:buFont typeface="+mj-lt"/>
              <a:buAutoNum type="arabicPeriod"/>
            </a:pPr>
            <a:endParaRPr lang="sv-SE" sz="2000" dirty="0">
              <a:latin typeface="Candara" panose="020E0502030303020204" pitchFamily="34" charset="0"/>
              <a:cs typeface="Tahoma" panose="020B0604030504040204"/>
            </a:endParaRPr>
          </a:p>
          <a:p>
            <a:pPr marL="341313" indent="-333375" algn="just">
              <a:buFont typeface="+mj-lt"/>
              <a:buAutoNum type="arabicPeriod"/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Peran:</a:t>
            </a:r>
          </a:p>
          <a:p>
            <a:pPr marL="801688" indent="-512763" algn="just">
              <a:buAutoNum type="arabicParenR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identifikasi dan menetapkan nama-nama koperasi, UMK dan wirausaha yang menjadi sasaran program kerja pendampingan PLUT setiap tahun;</a:t>
            </a:r>
          </a:p>
          <a:p>
            <a:pPr marL="801688" indent="-512763" algn="just">
              <a:buAutoNum type="arabicParenR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pendataan koperasi, UMK dan wirausaha yang terdapat di wilayah kerja PLUT;</a:t>
            </a:r>
          </a:p>
          <a:p>
            <a:pPr marL="801688" indent="-512763" algn="just">
              <a:buAutoNum type="arabicParenR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identifikasi permasalahan yang dihadapi masing-masing koperasi, UMK dan wirausaha;</a:t>
            </a:r>
          </a:p>
          <a:p>
            <a:pPr marL="801688" indent="-512763" algn="just">
              <a:buAutoNum type="arabicParenR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menyusun program kerja pendampingannya untuk masa waktu selama satu tahun yang dilakukan secara bersama-sama oleh para konsultan/pendamping sesuai dengan bidang tugasnya;</a:t>
            </a:r>
          </a:p>
        </p:txBody>
      </p:sp>
    </p:spTree>
    <p:extLst>
      <p:ext uri="{BB962C8B-B14F-4D97-AF65-F5344CB8AC3E}">
        <p14:creationId xmlns:p14="http://schemas.microsoft.com/office/powerpoint/2010/main" val="236433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47F36-1EB2-451E-91A0-73E5019BF407}"/>
              </a:ext>
            </a:extLst>
          </p:cNvPr>
          <p:cNvSpPr/>
          <p:nvPr/>
        </p:nvSpPr>
        <p:spPr>
          <a:xfrm>
            <a:off x="0" y="6539346"/>
            <a:ext cx="12192000" cy="324000"/>
          </a:xfrm>
          <a:prstGeom prst="rect">
            <a:avLst/>
          </a:prstGeom>
          <a:solidFill>
            <a:srgbClr val="A5C2B6"/>
          </a:solidFill>
          <a:ln>
            <a:solidFill>
              <a:srgbClr val="BCC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511-FFBB-4706-BB6E-48B6B49F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181" y="6492875"/>
            <a:ext cx="594594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28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FB6BD90-993A-412C-BFC5-FBF39234A69F}"/>
              </a:ext>
            </a:extLst>
          </p:cNvPr>
          <p:cNvSpPr txBox="1">
            <a:spLocks/>
          </p:cNvSpPr>
          <p:nvPr/>
        </p:nvSpPr>
        <p:spPr>
          <a:xfrm>
            <a:off x="0" y="403996"/>
            <a:ext cx="1219200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3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Fungsi dan Peran Konsultan/Pendamping PLUT </a:t>
            </a:r>
            <a:endParaRPr lang="en-US" sz="3300" dirty="0">
              <a:latin typeface="Candara" panose="020E050203030302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E749BA3-C53E-48C0-A200-44459BCCD466}"/>
              </a:ext>
            </a:extLst>
          </p:cNvPr>
          <p:cNvSpPr txBox="1"/>
          <p:nvPr/>
        </p:nvSpPr>
        <p:spPr>
          <a:xfrm>
            <a:off x="627112" y="1226906"/>
            <a:ext cx="11073476" cy="3074128"/>
          </a:xfrm>
          <a:prstGeom prst="round2DiagRect">
            <a:avLst/>
          </a:prstGeom>
          <a:solidFill>
            <a:srgbClr val="EFF5FB"/>
          </a:solidFill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8467" rIns="0" bIns="0" rtlCol="0">
            <a:spAutoFit/>
          </a:bodyPr>
          <a:lstStyle/>
          <a:p>
            <a:pPr marL="801688" indent="-512763" algn="just">
              <a:buFont typeface="+mj-lt"/>
              <a:buAutoNum type="arabicParenR" startAt="5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aktivitas pendampingan sesuai dengan program kerja yang telah disusun serta merekomendasikan skema yang harus ditindaklanjuti oleh masing-masing Koperasi, UMK dan wirausaha;</a:t>
            </a:r>
          </a:p>
          <a:p>
            <a:pPr marL="801688" indent="-512763" algn="just">
              <a:buAutoNum type="arabicParenR" startAt="5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inkubasi bisnis bagi pelaku koperasi, UMK dan wirausaha untuk naik kelas;</a:t>
            </a:r>
          </a:p>
          <a:p>
            <a:pPr marL="801688" indent="-512763" algn="just">
              <a:buAutoNum type="arabicParenR" startAt="5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pendampingan dan pendaftaran legalitas usaha bagi usaha mikro;</a:t>
            </a:r>
          </a:p>
          <a:p>
            <a:pPr marL="801688" indent="-512763" algn="just">
              <a:buAutoNum type="arabicParenR" startAt="5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melakukan koordinasi dengan berbagai pemangku kepentingan lainnya dalam menyinergikan program pendampingan koperasi, UMK dan wirausaha; dan</a:t>
            </a:r>
          </a:p>
          <a:p>
            <a:pPr marL="801688" indent="-512763" algn="just">
              <a:buAutoNum type="arabicParenR" startAt="5"/>
              <a:tabLst>
                <a:tab pos="288925" algn="l"/>
              </a:tabLst>
            </a:pPr>
            <a:r>
              <a:rPr lang="sv-SE" sz="2000" dirty="0">
                <a:latin typeface="Candara" panose="020E0502030303020204" pitchFamily="34" charset="0"/>
                <a:cs typeface="Tahoma" panose="020B0604030504040204"/>
              </a:rPr>
              <a:t>melaporkan hasil pelaksanaan kegiatan masing-masing konsultan/pendamping kepada pimpinan PLUT</a:t>
            </a:r>
            <a:endParaRPr sz="2000" dirty="0">
              <a:latin typeface="Candara" panose="020E0502030303020204" pitchFamily="34" charset="0"/>
              <a:cs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171709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29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73F39E-CAAD-4F0A-829C-1A98F191610C}"/>
              </a:ext>
            </a:extLst>
          </p:cNvPr>
          <p:cNvSpPr/>
          <p:nvPr/>
        </p:nvSpPr>
        <p:spPr>
          <a:xfrm>
            <a:off x="471056" y="919232"/>
            <a:ext cx="4021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ndara" panose="020E0502030303020204" pitchFamily="34" charset="0"/>
                <a:ea typeface="Tahoma"/>
                <a:cs typeface="Tahoma"/>
              </a:rPr>
              <a:t>PENILAIAN KINERJA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618556-D79A-43C4-9F02-C73F98DB201E}"/>
              </a:ext>
            </a:extLst>
          </p:cNvPr>
          <p:cNvGrpSpPr/>
          <p:nvPr/>
        </p:nvGrpSpPr>
        <p:grpSpPr>
          <a:xfrm>
            <a:off x="5281197" y="3115030"/>
            <a:ext cx="6823082" cy="1412612"/>
            <a:chOff x="3017859" y="4283314"/>
            <a:chExt cx="4045291" cy="116666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119EA0-0DFA-4A38-B3D4-F1FA9F10EE1E}"/>
                </a:ext>
              </a:extLst>
            </p:cNvPr>
            <p:cNvSpPr txBox="1"/>
            <p:nvPr/>
          </p:nvSpPr>
          <p:spPr>
            <a:xfrm>
              <a:off x="3021855" y="4560313"/>
              <a:ext cx="4041295" cy="88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Januari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2022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dilakukan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penetapan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tahunan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masing – masing PLUT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telah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mendapat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persetujuan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Kementerian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Koperasi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dan UKM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ketercapaian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indikator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1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adalah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20%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dari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tahunan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Juni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2022 PLUT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melaporkan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realisasi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capaian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FA8B8C-C1D9-4F57-8078-C236569FB6D7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27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Tata 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cara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penghitungan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3A54E2-3586-40FE-9F41-BB2B4E1EB17F}"/>
              </a:ext>
            </a:extLst>
          </p:cNvPr>
          <p:cNvGrpSpPr/>
          <p:nvPr/>
        </p:nvGrpSpPr>
        <p:grpSpPr>
          <a:xfrm>
            <a:off x="4929182" y="1413792"/>
            <a:ext cx="5469309" cy="1613419"/>
            <a:chOff x="3017859" y="4188725"/>
            <a:chExt cx="3242662" cy="133250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2F81A45-90A4-4E6D-B2B5-D1E7D35F0A37}"/>
                </a:ext>
              </a:extLst>
            </p:cNvPr>
            <p:cNvSpPr txBox="1"/>
            <p:nvPr/>
          </p:nvSpPr>
          <p:spPr>
            <a:xfrm>
              <a:off x="3226563" y="5038272"/>
              <a:ext cx="3033958" cy="482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Target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: 20%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dari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tahunan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disusun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oleh PLUT</a:t>
              </a:r>
            </a:p>
            <a:p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Sasaran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: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Koperasi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, UMK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wirausaha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88580A-2C46-4CE4-A21F-F5DD0FD35858}"/>
                </a:ext>
              </a:extLst>
            </p:cNvPr>
            <p:cNvSpPr txBox="1"/>
            <p:nvPr/>
          </p:nvSpPr>
          <p:spPr>
            <a:xfrm>
              <a:off x="3017859" y="4188725"/>
              <a:ext cx="2553872" cy="33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Immediate Outcome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04ADA32-9DC8-48C5-BE4D-A3B874C687EB}"/>
              </a:ext>
            </a:extLst>
          </p:cNvPr>
          <p:cNvSpPr txBox="1"/>
          <p:nvPr/>
        </p:nvSpPr>
        <p:spPr>
          <a:xfrm>
            <a:off x="4947025" y="1849797"/>
            <a:ext cx="717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Persentase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ketercapaian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target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dilayani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FF2AEB-50BF-4453-81F9-05797EB73254}"/>
              </a:ext>
            </a:extLst>
          </p:cNvPr>
          <p:cNvGrpSpPr/>
          <p:nvPr/>
        </p:nvGrpSpPr>
        <p:grpSpPr>
          <a:xfrm rot="10800000" flipH="1">
            <a:off x="-79223" y="2122744"/>
            <a:ext cx="2279007" cy="2576049"/>
            <a:chOff x="6876256" y="3063517"/>
            <a:chExt cx="1944216" cy="1944216"/>
          </a:xfrm>
          <a:scene3d>
            <a:camera prst="perspectiveLeft">
              <a:rot lat="0" lon="3900000" rev="0"/>
            </a:camera>
            <a:lightRig rig="threePt" dir="t"/>
          </a:scene3d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D4ECC4-3129-4399-BB06-F59926E5B28C}"/>
                </a:ext>
              </a:extLst>
            </p:cNvPr>
            <p:cNvSpPr/>
            <p:nvPr/>
          </p:nvSpPr>
          <p:spPr>
            <a:xfrm>
              <a:off x="6876256" y="3063517"/>
              <a:ext cx="1944216" cy="1944216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46111B-CB51-43F5-9353-7640354DFAFD}"/>
                </a:ext>
              </a:extLst>
            </p:cNvPr>
            <p:cNvSpPr/>
            <p:nvPr/>
          </p:nvSpPr>
          <p:spPr>
            <a:xfrm>
              <a:off x="7165759" y="3353020"/>
              <a:ext cx="1365211" cy="1365211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8B117F-5B4B-43BB-A4A7-B0022BCE4752}"/>
                </a:ext>
              </a:extLst>
            </p:cNvPr>
            <p:cNvSpPr/>
            <p:nvPr/>
          </p:nvSpPr>
          <p:spPr>
            <a:xfrm>
              <a:off x="7487073" y="3674334"/>
              <a:ext cx="722583" cy="722583"/>
            </a:xfrm>
            <a:prstGeom prst="ellipse">
              <a:avLst/>
            </a:prstGeom>
            <a:solidFill>
              <a:schemeClr val="accent4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A3F500B-049B-4E2D-87CC-482D8962BED9}"/>
              </a:ext>
            </a:extLst>
          </p:cNvPr>
          <p:cNvSpPr/>
          <p:nvPr/>
        </p:nvSpPr>
        <p:spPr>
          <a:xfrm rot="10800000">
            <a:off x="3139677" y="3098342"/>
            <a:ext cx="1500197" cy="335254"/>
          </a:xfrm>
          <a:prstGeom prst="parallelogram">
            <a:avLst>
              <a:gd name="adj" fmla="val 1922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05821ED-500E-41FA-91B7-98E55F97CD03}"/>
              </a:ext>
            </a:extLst>
          </p:cNvPr>
          <p:cNvGrpSpPr/>
          <p:nvPr/>
        </p:nvGrpSpPr>
        <p:grpSpPr>
          <a:xfrm>
            <a:off x="1060279" y="2623654"/>
            <a:ext cx="3647058" cy="1630441"/>
            <a:chOff x="903886" y="3331350"/>
            <a:chExt cx="3297058" cy="1304009"/>
          </a:xfrm>
        </p:grpSpPr>
        <p:sp>
          <p:nvSpPr>
            <p:cNvPr id="68" name="Rectangle 34">
              <a:extLst>
                <a:ext uri="{FF2B5EF4-FFF2-40B4-BE49-F238E27FC236}">
                  <a16:creationId xmlns:a16="http://schemas.microsoft.com/office/drawing/2014/main" id="{D1967DDB-3E3F-4CAE-98BC-50D8D950C0C3}"/>
                </a:ext>
              </a:extLst>
            </p:cNvPr>
            <p:cNvSpPr/>
            <p:nvPr/>
          </p:nvSpPr>
          <p:spPr>
            <a:xfrm>
              <a:off x="903886" y="3968006"/>
              <a:ext cx="704227" cy="36000"/>
            </a:xfrm>
            <a:custGeom>
              <a:avLst/>
              <a:gdLst/>
              <a:ahLst/>
              <a:cxnLst/>
              <a:rect l="l" t="t" r="r" b="b"/>
              <a:pathLst>
                <a:path w="704227" h="36000">
                  <a:moveTo>
                    <a:pt x="0" y="0"/>
                  </a:moveTo>
                  <a:lnTo>
                    <a:pt x="704227" y="0"/>
                  </a:lnTo>
                  <a:lnTo>
                    <a:pt x="704227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7148D06-871D-4CF3-AF97-74172B56B288}"/>
                </a:ext>
              </a:extLst>
            </p:cNvPr>
            <p:cNvGrpSpPr/>
            <p:nvPr/>
          </p:nvGrpSpPr>
          <p:grpSpPr>
            <a:xfrm>
              <a:off x="1475656" y="3331350"/>
              <a:ext cx="2725288" cy="1304009"/>
              <a:chOff x="1475656" y="3331350"/>
              <a:chExt cx="2725288" cy="1304009"/>
            </a:xfrm>
          </p:grpSpPr>
          <p:sp>
            <p:nvSpPr>
              <p:cNvPr id="70" name="Parallelogram 69">
                <a:extLst>
                  <a:ext uri="{FF2B5EF4-FFF2-40B4-BE49-F238E27FC236}">
                    <a16:creationId xmlns:a16="http://schemas.microsoft.com/office/drawing/2014/main" id="{2A33856B-024D-45B7-92B2-2DBA53B65F65}"/>
                  </a:ext>
                </a:extLst>
              </p:cNvPr>
              <p:cNvSpPr/>
              <p:nvPr/>
            </p:nvSpPr>
            <p:spPr>
              <a:xfrm rot="10680000" flipH="1">
                <a:off x="2793780" y="4038224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81AD3185-1159-4915-9F29-A36B608042DD}"/>
                  </a:ext>
                </a:extLst>
              </p:cNvPr>
              <p:cNvSpPr/>
              <p:nvPr/>
            </p:nvSpPr>
            <p:spPr>
              <a:xfrm rot="10920000">
                <a:off x="2793780" y="3331350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423236F-901D-45CA-A902-D0E739E26CA1}"/>
                  </a:ext>
                </a:extLst>
              </p:cNvPr>
              <p:cNvGrpSpPr/>
              <p:nvPr/>
            </p:nvGrpSpPr>
            <p:grpSpPr>
              <a:xfrm>
                <a:off x="1475656" y="3862961"/>
                <a:ext cx="2152334" cy="246090"/>
                <a:chOff x="1688158" y="3440846"/>
                <a:chExt cx="1659706" cy="379529"/>
              </a:xfrm>
            </p:grpSpPr>
            <p:sp>
              <p:nvSpPr>
                <p:cNvPr id="74" name="Trapezoid 33">
                  <a:extLst>
                    <a:ext uri="{FF2B5EF4-FFF2-40B4-BE49-F238E27FC236}">
                      <a16:creationId xmlns:a16="http://schemas.microsoft.com/office/drawing/2014/main" id="{1D97D4DD-6866-4019-AC85-9DA208B71BA5}"/>
                    </a:ext>
                  </a:extLst>
                </p:cNvPr>
                <p:cNvSpPr/>
                <p:nvPr/>
              </p:nvSpPr>
              <p:spPr>
                <a:xfrm rot="5400000" flipH="1">
                  <a:off x="2653493" y="3090551"/>
                  <a:ext cx="308621" cy="1080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21" h="1080120">
                      <a:moveTo>
                        <a:pt x="308621" y="1080120"/>
                      </a:moveTo>
                      <a:lnTo>
                        <a:pt x="232649" y="0"/>
                      </a:lnTo>
                      <a:lnTo>
                        <a:pt x="75972" y="0"/>
                      </a:lnTo>
                      <a:lnTo>
                        <a:pt x="0" y="108012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5" name="Chord 74">
                  <a:extLst>
                    <a:ext uri="{FF2B5EF4-FFF2-40B4-BE49-F238E27FC236}">
                      <a16:creationId xmlns:a16="http://schemas.microsoft.com/office/drawing/2014/main" id="{2F8CA5D3-5CEB-4642-B5B8-9511B94B8927}"/>
                    </a:ext>
                  </a:extLst>
                </p:cNvPr>
                <p:cNvSpPr/>
                <p:nvPr/>
              </p:nvSpPr>
              <p:spPr>
                <a:xfrm>
                  <a:off x="1688158" y="3454556"/>
                  <a:ext cx="155575" cy="352111"/>
                </a:xfrm>
                <a:prstGeom prst="chord">
                  <a:avLst>
                    <a:gd name="adj1" fmla="val 5391179"/>
                    <a:gd name="adj2" fmla="val 162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6" name="Trapezoid 37">
                  <a:extLst>
                    <a:ext uri="{FF2B5EF4-FFF2-40B4-BE49-F238E27FC236}">
                      <a16:creationId xmlns:a16="http://schemas.microsoft.com/office/drawing/2014/main" id="{FEC42522-0E14-454C-BD66-275FF581FB9B}"/>
                    </a:ext>
                  </a:extLst>
                </p:cNvPr>
                <p:cNvSpPr/>
                <p:nvPr/>
              </p:nvSpPr>
              <p:spPr>
                <a:xfrm rot="5400000" flipH="1">
                  <a:off x="1825951" y="3378583"/>
                  <a:ext cx="379529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29" h="504056">
                      <a:moveTo>
                        <a:pt x="379529" y="504056"/>
                      </a:moveTo>
                      <a:lnTo>
                        <a:pt x="344075" y="0"/>
                      </a:lnTo>
                      <a:lnTo>
                        <a:pt x="35454" y="0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73" name="Parallelogram 72">
                <a:extLst>
                  <a:ext uri="{FF2B5EF4-FFF2-40B4-BE49-F238E27FC236}">
                    <a16:creationId xmlns:a16="http://schemas.microsoft.com/office/drawing/2014/main" id="{09CA79A4-F08F-42B7-8EDD-F1A688D23433}"/>
                  </a:ext>
                </a:extLst>
              </p:cNvPr>
              <p:cNvSpPr/>
              <p:nvPr/>
            </p:nvSpPr>
            <p:spPr>
              <a:xfrm rot="10800000" flipH="1">
                <a:off x="2788579" y="3979133"/>
                <a:ext cx="1412365" cy="268133"/>
              </a:xfrm>
              <a:prstGeom prst="parallelogram">
                <a:avLst>
                  <a:gd name="adj" fmla="val 20586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F50892C-DD1C-4E41-B841-6575157A4862}"/>
                  </a:ext>
                </a:extLst>
              </p:cNvPr>
              <p:cNvSpPr txBox="1"/>
              <p:nvPr/>
            </p:nvSpPr>
            <p:spPr>
              <a:xfrm>
                <a:off x="5810832" y="4780511"/>
                <a:ext cx="4622800" cy="66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d-ID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id-ID" i="0">
                          <a:latin typeface="Cambria Math" panose="02040503050406030204" pitchFamily="18" charset="0"/>
                        </a:rPr>
                        <m:t>asil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d-ID" i="0">
                          <a:latin typeface="Cambria Math" panose="02040503050406030204" pitchFamily="18" charset="0"/>
                        </a:rPr>
                        <m:t>indikator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d-ID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d-ID" i="0">
                              <a:latin typeface="Cambria Math" panose="02040503050406030204" pitchFamily="18" charset="0"/>
                            </a:rPr>
                            <m:t>Realisasi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d-ID" i="0">
                              <a:latin typeface="Cambria Math" panose="02040503050406030204" pitchFamily="18" charset="0"/>
                            </a:rPr>
                            <m:t>Target</m:t>
                          </m:r>
                          <m:r>
                            <a:rPr lang="id-ID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d-ID" i="0">
                              <a:latin typeface="Cambria Math" panose="02040503050406030204" pitchFamily="18" charset="0"/>
                            </a:rPr>
                            <m:t>tahunan</m:t>
                          </m:r>
                        </m:den>
                      </m:f>
                      <m:r>
                        <a:rPr lang="id-ID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id-ID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F50892C-DD1C-4E41-B841-6575157A4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832" y="4780511"/>
                <a:ext cx="4622800" cy="6669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0C89A18-A476-43B0-B481-087F79174F00}"/>
              </a:ext>
            </a:extLst>
          </p:cNvPr>
          <p:cNvSpPr/>
          <p:nvPr/>
        </p:nvSpPr>
        <p:spPr>
          <a:xfrm>
            <a:off x="5810832" y="4658763"/>
            <a:ext cx="4622800" cy="83993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1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7FB22-9B8C-4E71-8991-CE5A9A28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6" y="98425"/>
            <a:ext cx="419738" cy="4515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7DB37C-8845-4668-9D5B-4F0AB9407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7342" y="168972"/>
            <a:ext cx="1378458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id-ID" altLang="en-US" sz="800" b="1" dirty="0">
                <a:latin typeface="Candara" panose="020E0502030303020204" pitchFamily="34" charset="0"/>
                <a:ea typeface="MS PGothic" pitchFamily="34" charset="-128"/>
                <a:cs typeface="Arial" pitchFamily="34" charset="0"/>
                <a:sym typeface="Calibri" pitchFamily="34" charset="0"/>
              </a:rPr>
              <a:t>KEMENTERIAN KOORDINATOR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id-ID" altLang="en-US" sz="800" b="1" dirty="0">
                <a:latin typeface="Candara" panose="020E0502030303020204" pitchFamily="34" charset="0"/>
                <a:ea typeface="MS PGothic" pitchFamily="34" charset="-128"/>
                <a:cs typeface="Arial" pitchFamily="34" charset="0"/>
                <a:sym typeface="Calibri" pitchFamily="34" charset="0"/>
              </a:rPr>
              <a:t>BIDANG PEREKONOMIAN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id-ID" altLang="en-US" sz="800" b="1" dirty="0">
                <a:latin typeface="Candara" panose="020E0502030303020204" pitchFamily="34" charset="0"/>
                <a:ea typeface="MS PGothic" pitchFamily="34" charset="-128"/>
                <a:cs typeface="Arial" pitchFamily="34" charset="0"/>
                <a:sym typeface="Calibri" pitchFamily="34" charset="0"/>
              </a:rPr>
              <a:t>REPUBLIK INDONESIA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AAADD4-F879-485E-8030-7DC074EA8162}"/>
              </a:ext>
            </a:extLst>
          </p:cNvPr>
          <p:cNvSpPr txBox="1">
            <a:spLocks/>
          </p:cNvSpPr>
          <p:nvPr/>
        </p:nvSpPr>
        <p:spPr>
          <a:xfrm>
            <a:off x="331151" y="180690"/>
            <a:ext cx="10624650" cy="5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22">
              <a:defRPr/>
            </a:pPr>
            <a:r>
              <a:rPr lang="en-US" sz="2200" b="1" spc="300" dirty="0">
                <a:solidFill>
                  <a:srgbClr val="082D62"/>
                </a:solidFill>
                <a:latin typeface="Candara" panose="020E0502030303020204" pitchFamily="34" charset="0"/>
                <a:ea typeface="Baghdad" charset="-78"/>
                <a:cs typeface="Baghdad" charset="-78"/>
              </a:rPr>
              <a:t>DUKUNGAN PAYUNG REGULASI </a:t>
            </a:r>
          </a:p>
          <a:p>
            <a:pPr defTabSz="914422">
              <a:defRPr/>
            </a:pPr>
            <a:r>
              <a:rPr lang="en-US" sz="2200" b="1" spc="300" dirty="0">
                <a:solidFill>
                  <a:srgbClr val="082D62"/>
                </a:solidFill>
                <a:latin typeface="Candara" panose="020E0502030303020204" pitchFamily="34" charset="0"/>
                <a:ea typeface="Baghdad" charset="-78"/>
                <a:cs typeface="Baghdad" charset="-78"/>
              </a:rPr>
              <a:t>PENGEMBANGAN EKOSISTEM KEWIRAUSAHAAN (1/2)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15577-B91C-42FF-89AB-BDEDE2180014}"/>
              </a:ext>
            </a:extLst>
          </p:cNvPr>
          <p:cNvSpPr txBox="1"/>
          <p:nvPr/>
        </p:nvSpPr>
        <p:spPr>
          <a:xfrm>
            <a:off x="8317019" y="3505620"/>
            <a:ext cx="2967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err="1">
                <a:latin typeface="Candara" panose="020E0502030303020204" pitchFamily="34" charset="0"/>
              </a:rPr>
              <a:t>Pembinaan</a:t>
            </a:r>
            <a:r>
              <a:rPr lang="en-US" sz="1000" dirty="0">
                <a:latin typeface="Candara" panose="020E0502030303020204" pitchFamily="34" charset="0"/>
              </a:rPr>
              <a:t>, </a:t>
            </a:r>
            <a:r>
              <a:rPr lang="en-US" sz="1000" dirty="0" err="1">
                <a:latin typeface="Candara" panose="020E0502030303020204" pitchFamily="34" charset="0"/>
              </a:rPr>
              <a:t>Pelatihan</a:t>
            </a:r>
            <a:r>
              <a:rPr lang="en-US" sz="1000" dirty="0">
                <a:latin typeface="Candara" panose="020E0502030303020204" pitchFamily="34" charset="0"/>
              </a:rPr>
              <a:t>, </a:t>
            </a:r>
            <a:r>
              <a:rPr lang="en-US" sz="1000" dirty="0" err="1">
                <a:latin typeface="Candara" panose="020E0502030303020204" pitchFamily="34" charset="0"/>
              </a:rPr>
              <a:t>Pendampingan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kepada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calon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pelaku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usaha</a:t>
            </a:r>
            <a:r>
              <a:rPr lang="en-US" sz="1000" dirty="0">
                <a:latin typeface="Candara" panose="020E0502030303020204" pitchFamily="34" charset="0"/>
              </a:rPr>
              <a:t> dan </a:t>
            </a:r>
            <a:r>
              <a:rPr lang="en-US" sz="1000" dirty="0" err="1">
                <a:latin typeface="Candara" panose="020E0502030303020204" pitchFamily="34" charset="0"/>
              </a:rPr>
              <a:t>atau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000" dirty="0">
              <a:latin typeface="Candara" panose="020E0502030303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err="1">
                <a:latin typeface="Candara" panose="020E0502030303020204" pitchFamily="34" charset="0"/>
              </a:rPr>
              <a:t>Pengembangan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usaha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pelaku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usaha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pemula</a:t>
            </a:r>
            <a:r>
              <a:rPr lang="en-US" sz="1000" dirty="0">
                <a:latin typeface="Candara" panose="020E0502030303020204" pitchFamily="34" charset="0"/>
              </a:rPr>
              <a:t> yang </a:t>
            </a:r>
            <a:r>
              <a:rPr lang="en-US" sz="1000" dirty="0" err="1">
                <a:latin typeface="Candara" panose="020E0502030303020204" pitchFamily="34" charset="0"/>
              </a:rPr>
              <a:t>inovatif</a:t>
            </a:r>
            <a:r>
              <a:rPr lang="en-US" sz="1000" dirty="0">
                <a:latin typeface="Candara" panose="020E0502030303020204" pitchFamily="34" charset="0"/>
              </a:rPr>
              <a:t> dan </a:t>
            </a:r>
            <a:r>
              <a:rPr lang="en-US" sz="1000" dirty="0" err="1">
                <a:latin typeface="Candara" panose="020E0502030303020204" pitchFamily="34" charset="0"/>
              </a:rPr>
              <a:t>produktif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dalam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jangka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waktu</a:t>
            </a:r>
            <a:r>
              <a:rPr lang="en-US" sz="1000" dirty="0">
                <a:latin typeface="Candara" panose="020E0502030303020204" pitchFamily="34" charset="0"/>
              </a:rPr>
              <a:t> paling lama 3 </a:t>
            </a:r>
            <a:r>
              <a:rPr lang="en-US" sz="1000" dirty="0" err="1">
                <a:latin typeface="Candara" panose="020E0502030303020204" pitchFamily="34" charset="0"/>
              </a:rPr>
              <a:t>tahun</a:t>
            </a: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883B4-3649-4BD6-9A03-F7504A4E17D7}"/>
              </a:ext>
            </a:extLst>
          </p:cNvPr>
          <p:cNvSpPr txBox="1"/>
          <p:nvPr/>
        </p:nvSpPr>
        <p:spPr>
          <a:xfrm>
            <a:off x="10344686" y="5107947"/>
            <a:ext cx="14753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ndara" panose="020E0502030303020204" pitchFamily="34" charset="0"/>
              </a:rPr>
              <a:t>Produksi</a:t>
            </a:r>
            <a:endParaRPr lang="en-US" sz="900" dirty="0">
              <a:latin typeface="Candara" panose="020E0502030303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ndara" panose="020E0502030303020204" pitchFamily="34" charset="0"/>
              </a:rPr>
              <a:t>Pemasaran</a:t>
            </a:r>
            <a:endParaRPr lang="en-US" sz="900" dirty="0">
              <a:latin typeface="Candara" panose="020E0502030303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>
                <a:latin typeface="Candara" panose="020E0502030303020204" pitchFamily="34" charset="0"/>
              </a:rPr>
              <a:t>SDM dan </a:t>
            </a:r>
            <a:r>
              <a:rPr lang="en-US" sz="900" dirty="0" err="1">
                <a:latin typeface="Candara" panose="020E0502030303020204" pitchFamily="34" charset="0"/>
              </a:rPr>
              <a:t>Manajemen</a:t>
            </a:r>
            <a:endParaRPr lang="en-US" sz="900" dirty="0">
              <a:latin typeface="Candara" panose="020E0502030303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ndara" panose="020E0502030303020204" pitchFamily="34" charset="0"/>
              </a:rPr>
              <a:t>Pembiayaan</a:t>
            </a:r>
            <a:endParaRPr lang="en-US" sz="900" dirty="0">
              <a:latin typeface="Candara" panose="020E0502030303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ndara" panose="020E0502030303020204" pitchFamily="34" charset="0"/>
              </a:rPr>
              <a:t>Teknologi</a:t>
            </a:r>
            <a:r>
              <a:rPr lang="en-US" sz="900" dirty="0">
                <a:latin typeface="Candara" panose="020E0502030303020204" pitchFamily="34" charset="0"/>
              </a:rPr>
              <a:t> dan Desain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F4347-EDC3-48A9-9833-9700F492D9B2}"/>
              </a:ext>
            </a:extLst>
          </p:cNvPr>
          <p:cNvSpPr txBox="1"/>
          <p:nvPr/>
        </p:nvSpPr>
        <p:spPr>
          <a:xfrm>
            <a:off x="3876756" y="3888118"/>
            <a:ext cx="3532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Candara" panose="020E0502030303020204" pitchFamily="34" charset="0"/>
              </a:rPr>
              <a:t>Menciptakan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wirausaha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baru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Candara" panose="020E0502030303020204" pitchFamily="34" charset="0"/>
              </a:rPr>
              <a:t>Menguatkan</a:t>
            </a:r>
            <a:r>
              <a:rPr lang="en-US" sz="1000" dirty="0">
                <a:latin typeface="Candara" panose="020E0502030303020204" pitchFamily="34" charset="0"/>
              </a:rPr>
              <a:t> dan </a:t>
            </a:r>
            <a:r>
              <a:rPr lang="en-US" sz="1000" dirty="0" err="1">
                <a:latin typeface="Candara" panose="020E0502030303020204" pitchFamily="34" charset="0"/>
              </a:rPr>
              <a:t>mengembangkan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kualitas</a:t>
            </a:r>
            <a:r>
              <a:rPr lang="en-US" sz="1000" dirty="0">
                <a:latin typeface="Candara" panose="020E0502030303020204" pitchFamily="34" charset="0"/>
              </a:rPr>
              <a:t> UMKM yang </a:t>
            </a:r>
            <a:r>
              <a:rPr lang="en-US" sz="1000" dirty="0" err="1">
                <a:latin typeface="Candara" panose="020E0502030303020204" pitchFamily="34" charset="0"/>
              </a:rPr>
              <a:t>mempunyai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nilai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ekonomi</a:t>
            </a:r>
            <a:r>
              <a:rPr lang="en-US" sz="1000" dirty="0">
                <a:latin typeface="Candara" panose="020E0502030303020204" pitchFamily="34" charset="0"/>
              </a:rPr>
              <a:t> dan </a:t>
            </a:r>
            <a:r>
              <a:rPr lang="en-US" sz="1000" dirty="0" err="1">
                <a:latin typeface="Candara" panose="020E0502030303020204" pitchFamily="34" charset="0"/>
              </a:rPr>
              <a:t>berdaya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saing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tinggi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Candara" panose="020E0502030303020204" pitchFamily="34" charset="0"/>
              </a:rPr>
              <a:t>Mengoptimalkan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pemanfaatan</a:t>
            </a:r>
            <a:r>
              <a:rPr lang="en-US" sz="1000" dirty="0">
                <a:latin typeface="Candara" panose="020E0502030303020204" pitchFamily="34" charset="0"/>
              </a:rPr>
              <a:t> SDM </a:t>
            </a:r>
            <a:r>
              <a:rPr lang="en-US" sz="1000" dirty="0" err="1">
                <a:latin typeface="Candara" panose="020E0502030303020204" pitchFamily="34" charset="0"/>
              </a:rPr>
              <a:t>terdidik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dalam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menggerakan</a:t>
            </a:r>
            <a:r>
              <a:rPr lang="en-US" sz="1000" dirty="0">
                <a:latin typeface="Candara" panose="020E0502030303020204" pitchFamily="34" charset="0"/>
              </a:rPr>
              <a:t> Perekonomian </a:t>
            </a:r>
            <a:r>
              <a:rPr lang="en-US" sz="1000" dirty="0" err="1">
                <a:latin typeface="Candara" panose="020E0502030303020204" pitchFamily="34" charset="0"/>
              </a:rPr>
              <a:t>dengan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memangaatkan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ilmu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pengetahuan</a:t>
            </a:r>
            <a:r>
              <a:rPr lang="en-US" sz="1000" dirty="0">
                <a:latin typeface="Candara" panose="020E0502030303020204" pitchFamily="34" charset="0"/>
              </a:rPr>
              <a:t> dan </a:t>
            </a:r>
            <a:r>
              <a:rPr lang="en-US" sz="1000" dirty="0" err="1">
                <a:latin typeface="Candara" panose="020E0502030303020204" pitchFamily="34" charset="0"/>
              </a:rPr>
              <a:t>teknologi</a:t>
            </a: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800C5-DBAF-4FD6-8150-B420F41E55E0}"/>
              </a:ext>
            </a:extLst>
          </p:cNvPr>
          <p:cNvSpPr txBox="1"/>
          <p:nvPr/>
        </p:nvSpPr>
        <p:spPr>
          <a:xfrm>
            <a:off x="3971872" y="5860536"/>
            <a:ext cx="3297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Candara" panose="020E0502030303020204" pitchFamily="34" charset="0"/>
              </a:rPr>
              <a:t>Dilakukan</a:t>
            </a:r>
            <a:r>
              <a:rPr lang="en-US" sz="1000" dirty="0">
                <a:latin typeface="Candara" panose="020E0502030303020204" pitchFamily="34" charset="0"/>
              </a:rPr>
              <a:t> oleh Lembaga </a:t>
            </a:r>
            <a:r>
              <a:rPr lang="en-US" sz="1000" dirty="0" err="1">
                <a:latin typeface="Candara" panose="020E0502030303020204" pitchFamily="34" charset="0"/>
              </a:rPr>
              <a:t>Inkubator</a:t>
            </a:r>
            <a:endParaRPr lang="en-US" sz="1000" dirty="0">
              <a:latin typeface="Candara" panose="020E0502030303020204" pitchFamily="34" charset="0"/>
            </a:endParaRPr>
          </a:p>
          <a:p>
            <a:r>
              <a:rPr lang="en-US" sz="1000" dirty="0">
                <a:latin typeface="Candara" panose="020E0502030303020204" pitchFamily="34" charset="0"/>
              </a:rPr>
              <a:t>(</a:t>
            </a:r>
            <a:r>
              <a:rPr lang="en-US" sz="1000" dirty="0" err="1">
                <a:latin typeface="Candara" panose="020E0502030303020204" pitchFamily="34" charset="0"/>
              </a:rPr>
              <a:t>Pemerintah</a:t>
            </a:r>
            <a:r>
              <a:rPr lang="en-US" sz="1000" dirty="0">
                <a:latin typeface="Candara" panose="020E0502030303020204" pitchFamily="34" charset="0"/>
              </a:rPr>
              <a:t> Pusat, </a:t>
            </a:r>
            <a:r>
              <a:rPr lang="en-US" sz="1000" dirty="0" err="1">
                <a:latin typeface="Candara" panose="020E0502030303020204" pitchFamily="34" charset="0"/>
              </a:rPr>
              <a:t>Pemerintah</a:t>
            </a:r>
            <a:r>
              <a:rPr lang="en-US" sz="1000" dirty="0">
                <a:latin typeface="Candara" panose="020E0502030303020204" pitchFamily="34" charset="0"/>
              </a:rPr>
              <a:t> Daerah, </a:t>
            </a:r>
          </a:p>
          <a:p>
            <a:r>
              <a:rPr lang="en-US" sz="1000" dirty="0" err="1">
                <a:latin typeface="Candara" panose="020E0502030303020204" pitchFamily="34" charset="0"/>
              </a:rPr>
              <a:t>Perguruan</a:t>
            </a:r>
            <a:r>
              <a:rPr lang="en-US" sz="1000" dirty="0">
                <a:latin typeface="Candara" panose="020E0502030303020204" pitchFamily="34" charset="0"/>
              </a:rPr>
              <a:t> Tinggi, Dunia Usaha, dan </a:t>
            </a:r>
            <a:r>
              <a:rPr lang="en-US" sz="1000" dirty="0" err="1">
                <a:latin typeface="Candara" panose="020E0502030303020204" pitchFamily="34" charset="0"/>
              </a:rPr>
              <a:t>atau</a:t>
            </a:r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dirty="0" err="1">
                <a:latin typeface="Candara" panose="020E0502030303020204" pitchFamily="34" charset="0"/>
              </a:rPr>
              <a:t>masyarakat</a:t>
            </a:r>
            <a:r>
              <a:rPr lang="en-US" sz="1000" dirty="0">
                <a:latin typeface="Candara" panose="020E0502030303020204" pitchFamily="34" charset="0"/>
              </a:rPr>
              <a:t>)</a:t>
            </a:r>
          </a:p>
          <a:p>
            <a:r>
              <a:rPr lang="en-US" sz="1000" dirty="0">
                <a:latin typeface="Candara" panose="020E0502030303020204" pitchFamily="34" charset="0"/>
              </a:rPr>
              <a:t>   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B0C3D2-0D5E-4CE1-9280-F002AC396EDE}"/>
              </a:ext>
            </a:extLst>
          </p:cNvPr>
          <p:cNvGrpSpPr/>
          <p:nvPr/>
        </p:nvGrpSpPr>
        <p:grpSpPr>
          <a:xfrm>
            <a:off x="6918089" y="4398403"/>
            <a:ext cx="3367106" cy="1907094"/>
            <a:chOff x="2934303" y="4639169"/>
            <a:chExt cx="2846362" cy="1522026"/>
          </a:xfrm>
        </p:grpSpPr>
        <p:sp>
          <p:nvSpPr>
            <p:cNvPr id="13" name="Google Shape;848;p23">
              <a:extLst>
                <a:ext uri="{FF2B5EF4-FFF2-40B4-BE49-F238E27FC236}">
                  <a16:creationId xmlns:a16="http://schemas.microsoft.com/office/drawing/2014/main" id="{8BE23CFD-8869-402A-8280-A87A13E3D20B}"/>
                </a:ext>
              </a:extLst>
            </p:cNvPr>
            <p:cNvSpPr/>
            <p:nvPr/>
          </p:nvSpPr>
          <p:spPr>
            <a:xfrm>
              <a:off x="3742767" y="4639169"/>
              <a:ext cx="1170187" cy="1170793"/>
            </a:xfrm>
            <a:custGeom>
              <a:avLst/>
              <a:gdLst/>
              <a:ahLst/>
              <a:cxnLst/>
              <a:rect l="l" t="t" r="r" b="b"/>
              <a:pathLst>
                <a:path w="3721" h="4167" extrusionOk="0">
                  <a:moveTo>
                    <a:pt x="0" y="0"/>
                  </a:moveTo>
                  <a:lnTo>
                    <a:pt x="134" y="3"/>
                  </a:lnTo>
                  <a:lnTo>
                    <a:pt x="269" y="10"/>
                  </a:lnTo>
                  <a:lnTo>
                    <a:pt x="401" y="21"/>
                  </a:lnTo>
                  <a:lnTo>
                    <a:pt x="535" y="34"/>
                  </a:lnTo>
                  <a:lnTo>
                    <a:pt x="666" y="51"/>
                  </a:lnTo>
                  <a:lnTo>
                    <a:pt x="796" y="71"/>
                  </a:lnTo>
                  <a:lnTo>
                    <a:pt x="927" y="94"/>
                  </a:lnTo>
                  <a:lnTo>
                    <a:pt x="1054" y="119"/>
                  </a:lnTo>
                  <a:lnTo>
                    <a:pt x="1182" y="147"/>
                  </a:lnTo>
                  <a:lnTo>
                    <a:pt x="1308" y="179"/>
                  </a:lnTo>
                  <a:lnTo>
                    <a:pt x="1433" y="213"/>
                  </a:lnTo>
                  <a:lnTo>
                    <a:pt x="1557" y="251"/>
                  </a:lnTo>
                  <a:lnTo>
                    <a:pt x="1680" y="291"/>
                  </a:lnTo>
                  <a:lnTo>
                    <a:pt x="1801" y="334"/>
                  </a:lnTo>
                  <a:lnTo>
                    <a:pt x="1921" y="380"/>
                  </a:lnTo>
                  <a:lnTo>
                    <a:pt x="2039" y="429"/>
                  </a:lnTo>
                  <a:lnTo>
                    <a:pt x="2157" y="479"/>
                  </a:lnTo>
                  <a:lnTo>
                    <a:pt x="2272" y="533"/>
                  </a:lnTo>
                  <a:lnTo>
                    <a:pt x="2387" y="590"/>
                  </a:lnTo>
                  <a:lnTo>
                    <a:pt x="2500" y="648"/>
                  </a:lnTo>
                  <a:lnTo>
                    <a:pt x="2610" y="709"/>
                  </a:lnTo>
                  <a:lnTo>
                    <a:pt x="2721" y="773"/>
                  </a:lnTo>
                  <a:lnTo>
                    <a:pt x="2828" y="841"/>
                  </a:lnTo>
                  <a:lnTo>
                    <a:pt x="2934" y="909"/>
                  </a:lnTo>
                  <a:lnTo>
                    <a:pt x="3039" y="980"/>
                  </a:lnTo>
                  <a:lnTo>
                    <a:pt x="3142" y="1054"/>
                  </a:lnTo>
                  <a:lnTo>
                    <a:pt x="3244" y="1129"/>
                  </a:lnTo>
                  <a:lnTo>
                    <a:pt x="3342" y="1207"/>
                  </a:lnTo>
                  <a:lnTo>
                    <a:pt x="3440" y="1288"/>
                  </a:lnTo>
                  <a:lnTo>
                    <a:pt x="3535" y="1370"/>
                  </a:lnTo>
                  <a:lnTo>
                    <a:pt x="3628" y="1454"/>
                  </a:lnTo>
                  <a:lnTo>
                    <a:pt x="3721" y="1541"/>
                  </a:lnTo>
                  <a:lnTo>
                    <a:pt x="1092" y="4167"/>
                  </a:lnTo>
                  <a:lnTo>
                    <a:pt x="1065" y="4143"/>
                  </a:lnTo>
                  <a:lnTo>
                    <a:pt x="1036" y="4119"/>
                  </a:lnTo>
                  <a:lnTo>
                    <a:pt x="1008" y="4096"/>
                  </a:lnTo>
                  <a:lnTo>
                    <a:pt x="979" y="4073"/>
                  </a:lnTo>
                  <a:lnTo>
                    <a:pt x="949" y="4050"/>
                  </a:lnTo>
                  <a:lnTo>
                    <a:pt x="919" y="4029"/>
                  </a:lnTo>
                  <a:lnTo>
                    <a:pt x="889" y="4008"/>
                  </a:lnTo>
                  <a:lnTo>
                    <a:pt x="857" y="3988"/>
                  </a:lnTo>
                  <a:lnTo>
                    <a:pt x="826" y="3968"/>
                  </a:lnTo>
                  <a:lnTo>
                    <a:pt x="794" y="3949"/>
                  </a:lnTo>
                  <a:lnTo>
                    <a:pt x="761" y="3931"/>
                  </a:lnTo>
                  <a:lnTo>
                    <a:pt x="729" y="3914"/>
                  </a:lnTo>
                  <a:lnTo>
                    <a:pt x="696" y="3896"/>
                  </a:lnTo>
                  <a:lnTo>
                    <a:pt x="662" y="3880"/>
                  </a:lnTo>
                  <a:lnTo>
                    <a:pt x="627" y="3865"/>
                  </a:lnTo>
                  <a:lnTo>
                    <a:pt x="593" y="3850"/>
                  </a:lnTo>
                  <a:lnTo>
                    <a:pt x="559" y="3835"/>
                  </a:lnTo>
                  <a:lnTo>
                    <a:pt x="524" y="3822"/>
                  </a:lnTo>
                  <a:lnTo>
                    <a:pt x="488" y="3810"/>
                  </a:lnTo>
                  <a:lnTo>
                    <a:pt x="453" y="3797"/>
                  </a:lnTo>
                  <a:lnTo>
                    <a:pt x="416" y="3786"/>
                  </a:lnTo>
                  <a:lnTo>
                    <a:pt x="380" y="3776"/>
                  </a:lnTo>
                  <a:lnTo>
                    <a:pt x="343" y="3765"/>
                  </a:lnTo>
                  <a:lnTo>
                    <a:pt x="306" y="3757"/>
                  </a:lnTo>
                  <a:lnTo>
                    <a:pt x="269" y="3749"/>
                  </a:lnTo>
                  <a:lnTo>
                    <a:pt x="231" y="3741"/>
                  </a:lnTo>
                  <a:lnTo>
                    <a:pt x="193" y="3734"/>
                  </a:lnTo>
                  <a:lnTo>
                    <a:pt x="155" y="3729"/>
                  </a:lnTo>
                  <a:lnTo>
                    <a:pt x="116" y="3724"/>
                  </a:lnTo>
                  <a:lnTo>
                    <a:pt x="77" y="3720"/>
                  </a:lnTo>
                  <a:lnTo>
                    <a:pt x="38" y="3717"/>
                  </a:lnTo>
                  <a:lnTo>
                    <a:pt x="0" y="3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ndara" panose="020E0502030303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849;p23">
              <a:extLst>
                <a:ext uri="{FF2B5EF4-FFF2-40B4-BE49-F238E27FC236}">
                  <a16:creationId xmlns:a16="http://schemas.microsoft.com/office/drawing/2014/main" id="{3A0EABC9-2974-4562-A049-AC258E284B67}"/>
                </a:ext>
              </a:extLst>
            </p:cNvPr>
            <p:cNvSpPr/>
            <p:nvPr/>
          </p:nvSpPr>
          <p:spPr>
            <a:xfrm>
              <a:off x="2934303" y="5039170"/>
              <a:ext cx="852187" cy="770791"/>
            </a:xfrm>
            <a:custGeom>
              <a:avLst/>
              <a:gdLst/>
              <a:ahLst/>
              <a:cxnLst/>
              <a:rect l="l" t="t" r="r" b="b"/>
              <a:pathLst>
                <a:path w="2713" h="2741" extrusionOk="0">
                  <a:moveTo>
                    <a:pt x="1620" y="2741"/>
                  </a:moveTo>
                  <a:lnTo>
                    <a:pt x="0" y="1123"/>
                  </a:lnTo>
                  <a:lnTo>
                    <a:pt x="67" y="1061"/>
                  </a:lnTo>
                  <a:lnTo>
                    <a:pt x="135" y="999"/>
                  </a:lnTo>
                  <a:lnTo>
                    <a:pt x="206" y="940"/>
                  </a:lnTo>
                  <a:lnTo>
                    <a:pt x="277" y="882"/>
                  </a:lnTo>
                  <a:lnTo>
                    <a:pt x="350" y="824"/>
                  </a:lnTo>
                  <a:lnTo>
                    <a:pt x="423" y="770"/>
                  </a:lnTo>
                  <a:lnTo>
                    <a:pt x="498" y="716"/>
                  </a:lnTo>
                  <a:lnTo>
                    <a:pt x="575" y="665"/>
                  </a:lnTo>
                  <a:lnTo>
                    <a:pt x="652" y="615"/>
                  </a:lnTo>
                  <a:lnTo>
                    <a:pt x="731" y="567"/>
                  </a:lnTo>
                  <a:lnTo>
                    <a:pt x="811" y="520"/>
                  </a:lnTo>
                  <a:lnTo>
                    <a:pt x="892" y="475"/>
                  </a:lnTo>
                  <a:lnTo>
                    <a:pt x="974" y="433"/>
                  </a:lnTo>
                  <a:lnTo>
                    <a:pt x="1058" y="392"/>
                  </a:lnTo>
                  <a:lnTo>
                    <a:pt x="1142" y="353"/>
                  </a:lnTo>
                  <a:lnTo>
                    <a:pt x="1228" y="316"/>
                  </a:lnTo>
                  <a:lnTo>
                    <a:pt x="1314" y="280"/>
                  </a:lnTo>
                  <a:lnTo>
                    <a:pt x="1401" y="247"/>
                  </a:lnTo>
                  <a:lnTo>
                    <a:pt x="1490" y="215"/>
                  </a:lnTo>
                  <a:lnTo>
                    <a:pt x="1579" y="186"/>
                  </a:lnTo>
                  <a:lnTo>
                    <a:pt x="1669" y="159"/>
                  </a:lnTo>
                  <a:lnTo>
                    <a:pt x="1761" y="133"/>
                  </a:lnTo>
                  <a:lnTo>
                    <a:pt x="1852" y="110"/>
                  </a:lnTo>
                  <a:lnTo>
                    <a:pt x="1944" y="90"/>
                  </a:lnTo>
                  <a:lnTo>
                    <a:pt x="2038" y="71"/>
                  </a:lnTo>
                  <a:lnTo>
                    <a:pt x="2133" y="53"/>
                  </a:lnTo>
                  <a:lnTo>
                    <a:pt x="2228" y="39"/>
                  </a:lnTo>
                  <a:lnTo>
                    <a:pt x="2323" y="26"/>
                  </a:lnTo>
                  <a:lnTo>
                    <a:pt x="2419" y="17"/>
                  </a:lnTo>
                  <a:lnTo>
                    <a:pt x="2517" y="9"/>
                  </a:lnTo>
                  <a:lnTo>
                    <a:pt x="2615" y="3"/>
                  </a:lnTo>
                  <a:lnTo>
                    <a:pt x="2713" y="0"/>
                  </a:lnTo>
                  <a:lnTo>
                    <a:pt x="2713" y="2289"/>
                  </a:lnTo>
                  <a:lnTo>
                    <a:pt x="2674" y="2291"/>
                  </a:lnTo>
                  <a:lnTo>
                    <a:pt x="2635" y="2294"/>
                  </a:lnTo>
                  <a:lnTo>
                    <a:pt x="2596" y="2298"/>
                  </a:lnTo>
                  <a:lnTo>
                    <a:pt x="2557" y="2303"/>
                  </a:lnTo>
                  <a:lnTo>
                    <a:pt x="2519" y="2308"/>
                  </a:lnTo>
                  <a:lnTo>
                    <a:pt x="2481" y="2315"/>
                  </a:lnTo>
                  <a:lnTo>
                    <a:pt x="2443" y="2323"/>
                  </a:lnTo>
                  <a:lnTo>
                    <a:pt x="2406" y="2331"/>
                  </a:lnTo>
                  <a:lnTo>
                    <a:pt x="2369" y="2339"/>
                  </a:lnTo>
                  <a:lnTo>
                    <a:pt x="2333" y="2350"/>
                  </a:lnTo>
                  <a:lnTo>
                    <a:pt x="2296" y="2360"/>
                  </a:lnTo>
                  <a:lnTo>
                    <a:pt x="2260" y="2371"/>
                  </a:lnTo>
                  <a:lnTo>
                    <a:pt x="2224" y="2384"/>
                  </a:lnTo>
                  <a:lnTo>
                    <a:pt x="2189" y="2396"/>
                  </a:lnTo>
                  <a:lnTo>
                    <a:pt x="2153" y="2410"/>
                  </a:lnTo>
                  <a:lnTo>
                    <a:pt x="2118" y="2424"/>
                  </a:lnTo>
                  <a:lnTo>
                    <a:pt x="2084" y="2439"/>
                  </a:lnTo>
                  <a:lnTo>
                    <a:pt x="2051" y="2454"/>
                  </a:lnTo>
                  <a:lnTo>
                    <a:pt x="2016" y="2470"/>
                  </a:lnTo>
                  <a:lnTo>
                    <a:pt x="1983" y="2488"/>
                  </a:lnTo>
                  <a:lnTo>
                    <a:pt x="1950" y="2505"/>
                  </a:lnTo>
                  <a:lnTo>
                    <a:pt x="1918" y="2523"/>
                  </a:lnTo>
                  <a:lnTo>
                    <a:pt x="1886" y="2542"/>
                  </a:lnTo>
                  <a:lnTo>
                    <a:pt x="1854" y="2562"/>
                  </a:lnTo>
                  <a:lnTo>
                    <a:pt x="1823" y="2582"/>
                  </a:lnTo>
                  <a:lnTo>
                    <a:pt x="1793" y="2603"/>
                  </a:lnTo>
                  <a:lnTo>
                    <a:pt x="1763" y="2624"/>
                  </a:lnTo>
                  <a:lnTo>
                    <a:pt x="1733" y="2647"/>
                  </a:lnTo>
                  <a:lnTo>
                    <a:pt x="1705" y="2670"/>
                  </a:lnTo>
                  <a:lnTo>
                    <a:pt x="1675" y="2693"/>
                  </a:lnTo>
                  <a:lnTo>
                    <a:pt x="1648" y="2717"/>
                  </a:lnTo>
                  <a:lnTo>
                    <a:pt x="1620" y="274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ndara" panose="020E0502030303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50;p23">
              <a:extLst>
                <a:ext uri="{FF2B5EF4-FFF2-40B4-BE49-F238E27FC236}">
                  <a16:creationId xmlns:a16="http://schemas.microsoft.com/office/drawing/2014/main" id="{4CAFF5E3-68A9-436A-A3DD-BE185174EA6E}"/>
                </a:ext>
              </a:extLst>
            </p:cNvPr>
            <p:cNvSpPr/>
            <p:nvPr/>
          </p:nvSpPr>
          <p:spPr>
            <a:xfrm>
              <a:off x="2942623" y="5634225"/>
              <a:ext cx="491453" cy="526969"/>
            </a:xfrm>
            <a:custGeom>
              <a:avLst/>
              <a:gdLst/>
              <a:ahLst/>
              <a:cxnLst/>
              <a:rect l="l" t="t" r="r" b="b"/>
              <a:pathLst>
                <a:path w="1563" h="1877" extrusionOk="0">
                  <a:moveTo>
                    <a:pt x="0" y="1877"/>
                  </a:moveTo>
                  <a:lnTo>
                    <a:pt x="2" y="1810"/>
                  </a:lnTo>
                  <a:lnTo>
                    <a:pt x="7" y="1742"/>
                  </a:lnTo>
                  <a:lnTo>
                    <a:pt x="14" y="1675"/>
                  </a:lnTo>
                  <a:lnTo>
                    <a:pt x="21" y="1609"/>
                  </a:lnTo>
                  <a:lnTo>
                    <a:pt x="30" y="1543"/>
                  </a:lnTo>
                  <a:lnTo>
                    <a:pt x="40" y="1476"/>
                  </a:lnTo>
                  <a:lnTo>
                    <a:pt x="53" y="1411"/>
                  </a:lnTo>
                  <a:lnTo>
                    <a:pt x="65" y="1348"/>
                  </a:lnTo>
                  <a:lnTo>
                    <a:pt x="80" y="1284"/>
                  </a:lnTo>
                  <a:lnTo>
                    <a:pt x="97" y="1220"/>
                  </a:lnTo>
                  <a:lnTo>
                    <a:pt x="114" y="1157"/>
                  </a:lnTo>
                  <a:lnTo>
                    <a:pt x="134" y="1094"/>
                  </a:lnTo>
                  <a:lnTo>
                    <a:pt x="154" y="1033"/>
                  </a:lnTo>
                  <a:lnTo>
                    <a:pt x="176" y="972"/>
                  </a:lnTo>
                  <a:lnTo>
                    <a:pt x="199" y="912"/>
                  </a:lnTo>
                  <a:lnTo>
                    <a:pt x="223" y="851"/>
                  </a:lnTo>
                  <a:lnTo>
                    <a:pt x="249" y="793"/>
                  </a:lnTo>
                  <a:lnTo>
                    <a:pt x="276" y="734"/>
                  </a:lnTo>
                  <a:lnTo>
                    <a:pt x="304" y="677"/>
                  </a:lnTo>
                  <a:lnTo>
                    <a:pt x="333" y="620"/>
                  </a:lnTo>
                  <a:lnTo>
                    <a:pt x="364" y="564"/>
                  </a:lnTo>
                  <a:lnTo>
                    <a:pt x="396" y="508"/>
                  </a:lnTo>
                  <a:lnTo>
                    <a:pt x="429" y="453"/>
                  </a:lnTo>
                  <a:lnTo>
                    <a:pt x="463" y="400"/>
                  </a:lnTo>
                  <a:lnTo>
                    <a:pt x="499" y="347"/>
                  </a:lnTo>
                  <a:lnTo>
                    <a:pt x="535" y="295"/>
                  </a:lnTo>
                  <a:lnTo>
                    <a:pt x="573" y="243"/>
                  </a:lnTo>
                  <a:lnTo>
                    <a:pt x="612" y="193"/>
                  </a:lnTo>
                  <a:lnTo>
                    <a:pt x="652" y="143"/>
                  </a:lnTo>
                  <a:lnTo>
                    <a:pt x="693" y="95"/>
                  </a:lnTo>
                  <a:lnTo>
                    <a:pt x="735" y="47"/>
                  </a:lnTo>
                  <a:lnTo>
                    <a:pt x="779" y="0"/>
                  </a:lnTo>
                  <a:lnTo>
                    <a:pt x="1563" y="785"/>
                  </a:lnTo>
                  <a:lnTo>
                    <a:pt x="1539" y="813"/>
                  </a:lnTo>
                  <a:lnTo>
                    <a:pt x="1515" y="840"/>
                  </a:lnTo>
                  <a:lnTo>
                    <a:pt x="1492" y="870"/>
                  </a:lnTo>
                  <a:lnTo>
                    <a:pt x="1469" y="898"/>
                  </a:lnTo>
                  <a:lnTo>
                    <a:pt x="1446" y="928"/>
                  </a:lnTo>
                  <a:lnTo>
                    <a:pt x="1425" y="957"/>
                  </a:lnTo>
                  <a:lnTo>
                    <a:pt x="1404" y="988"/>
                  </a:lnTo>
                  <a:lnTo>
                    <a:pt x="1383" y="1019"/>
                  </a:lnTo>
                  <a:lnTo>
                    <a:pt x="1364" y="1051"/>
                  </a:lnTo>
                  <a:lnTo>
                    <a:pt x="1345" y="1083"/>
                  </a:lnTo>
                  <a:lnTo>
                    <a:pt x="1326" y="1115"/>
                  </a:lnTo>
                  <a:lnTo>
                    <a:pt x="1309" y="1148"/>
                  </a:lnTo>
                  <a:lnTo>
                    <a:pt x="1292" y="1181"/>
                  </a:lnTo>
                  <a:lnTo>
                    <a:pt x="1276" y="1215"/>
                  </a:lnTo>
                  <a:lnTo>
                    <a:pt x="1260" y="1248"/>
                  </a:lnTo>
                  <a:lnTo>
                    <a:pt x="1245" y="1283"/>
                  </a:lnTo>
                  <a:lnTo>
                    <a:pt x="1232" y="1318"/>
                  </a:lnTo>
                  <a:lnTo>
                    <a:pt x="1218" y="1353"/>
                  </a:lnTo>
                  <a:lnTo>
                    <a:pt x="1205" y="1389"/>
                  </a:lnTo>
                  <a:lnTo>
                    <a:pt x="1193" y="1424"/>
                  </a:lnTo>
                  <a:lnTo>
                    <a:pt x="1181" y="1461"/>
                  </a:lnTo>
                  <a:lnTo>
                    <a:pt x="1171" y="1497"/>
                  </a:lnTo>
                  <a:lnTo>
                    <a:pt x="1162" y="1534"/>
                  </a:lnTo>
                  <a:lnTo>
                    <a:pt x="1153" y="1571"/>
                  </a:lnTo>
                  <a:lnTo>
                    <a:pt x="1145" y="1608"/>
                  </a:lnTo>
                  <a:lnTo>
                    <a:pt x="1137" y="1645"/>
                  </a:lnTo>
                  <a:lnTo>
                    <a:pt x="1130" y="1684"/>
                  </a:lnTo>
                  <a:lnTo>
                    <a:pt x="1124" y="1722"/>
                  </a:lnTo>
                  <a:lnTo>
                    <a:pt x="1120" y="1760"/>
                  </a:lnTo>
                  <a:lnTo>
                    <a:pt x="1116" y="1799"/>
                  </a:lnTo>
                  <a:lnTo>
                    <a:pt x="1113" y="1838"/>
                  </a:lnTo>
                  <a:lnTo>
                    <a:pt x="1111" y="1877"/>
                  </a:lnTo>
                  <a:lnTo>
                    <a:pt x="0" y="18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ndara" panose="020E0502030303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51;p23">
              <a:extLst>
                <a:ext uri="{FF2B5EF4-FFF2-40B4-BE49-F238E27FC236}">
                  <a16:creationId xmlns:a16="http://schemas.microsoft.com/office/drawing/2014/main" id="{B9B53A1F-4C81-4B78-A8DF-16BD8F27FECD}"/>
                </a:ext>
              </a:extLst>
            </p:cNvPr>
            <p:cNvSpPr/>
            <p:nvPr/>
          </p:nvSpPr>
          <p:spPr>
            <a:xfrm>
              <a:off x="4049895" y="4851075"/>
              <a:ext cx="1730770" cy="1310120"/>
            </a:xfrm>
            <a:custGeom>
              <a:avLst/>
              <a:gdLst/>
              <a:ahLst/>
              <a:cxnLst/>
              <a:rect l="l" t="t" r="r" b="b"/>
              <a:pathLst>
                <a:path w="5509" h="4664" extrusionOk="0">
                  <a:moveTo>
                    <a:pt x="3576" y="0"/>
                  </a:moveTo>
                  <a:lnTo>
                    <a:pt x="3684" y="114"/>
                  </a:lnTo>
                  <a:lnTo>
                    <a:pt x="3791" y="231"/>
                  </a:lnTo>
                  <a:lnTo>
                    <a:pt x="3894" y="351"/>
                  </a:lnTo>
                  <a:lnTo>
                    <a:pt x="3996" y="473"/>
                  </a:lnTo>
                  <a:lnTo>
                    <a:pt x="4094" y="596"/>
                  </a:lnTo>
                  <a:lnTo>
                    <a:pt x="4189" y="723"/>
                  </a:lnTo>
                  <a:lnTo>
                    <a:pt x="4281" y="852"/>
                  </a:lnTo>
                  <a:lnTo>
                    <a:pt x="4371" y="983"/>
                  </a:lnTo>
                  <a:lnTo>
                    <a:pt x="4458" y="1116"/>
                  </a:lnTo>
                  <a:lnTo>
                    <a:pt x="4541" y="1251"/>
                  </a:lnTo>
                  <a:lnTo>
                    <a:pt x="4621" y="1389"/>
                  </a:lnTo>
                  <a:lnTo>
                    <a:pt x="4699" y="1528"/>
                  </a:lnTo>
                  <a:lnTo>
                    <a:pt x="4773" y="1670"/>
                  </a:lnTo>
                  <a:lnTo>
                    <a:pt x="4844" y="1812"/>
                  </a:lnTo>
                  <a:lnTo>
                    <a:pt x="4911" y="1958"/>
                  </a:lnTo>
                  <a:lnTo>
                    <a:pt x="4975" y="2104"/>
                  </a:lnTo>
                  <a:lnTo>
                    <a:pt x="5036" y="2254"/>
                  </a:lnTo>
                  <a:lnTo>
                    <a:pt x="5094" y="2404"/>
                  </a:lnTo>
                  <a:lnTo>
                    <a:pt x="5147" y="2556"/>
                  </a:lnTo>
                  <a:lnTo>
                    <a:pt x="5198" y="2710"/>
                  </a:lnTo>
                  <a:lnTo>
                    <a:pt x="5245" y="2865"/>
                  </a:lnTo>
                  <a:lnTo>
                    <a:pt x="5288" y="3022"/>
                  </a:lnTo>
                  <a:lnTo>
                    <a:pt x="5327" y="3180"/>
                  </a:lnTo>
                  <a:lnTo>
                    <a:pt x="5363" y="3340"/>
                  </a:lnTo>
                  <a:lnTo>
                    <a:pt x="5395" y="3502"/>
                  </a:lnTo>
                  <a:lnTo>
                    <a:pt x="5423" y="3663"/>
                  </a:lnTo>
                  <a:lnTo>
                    <a:pt x="5448" y="3828"/>
                  </a:lnTo>
                  <a:lnTo>
                    <a:pt x="5467" y="3993"/>
                  </a:lnTo>
                  <a:lnTo>
                    <a:pt x="5484" y="4159"/>
                  </a:lnTo>
                  <a:lnTo>
                    <a:pt x="5497" y="4326"/>
                  </a:lnTo>
                  <a:lnTo>
                    <a:pt x="5505" y="4495"/>
                  </a:lnTo>
                  <a:lnTo>
                    <a:pt x="5509" y="4664"/>
                  </a:lnTo>
                  <a:lnTo>
                    <a:pt x="454" y="4664"/>
                  </a:lnTo>
                  <a:lnTo>
                    <a:pt x="451" y="4625"/>
                  </a:lnTo>
                  <a:lnTo>
                    <a:pt x="448" y="4586"/>
                  </a:lnTo>
                  <a:lnTo>
                    <a:pt x="445" y="4547"/>
                  </a:lnTo>
                  <a:lnTo>
                    <a:pt x="439" y="4509"/>
                  </a:lnTo>
                  <a:lnTo>
                    <a:pt x="433" y="4471"/>
                  </a:lnTo>
                  <a:lnTo>
                    <a:pt x="427" y="4432"/>
                  </a:lnTo>
                  <a:lnTo>
                    <a:pt x="419" y="4395"/>
                  </a:lnTo>
                  <a:lnTo>
                    <a:pt x="411" y="4357"/>
                  </a:lnTo>
                  <a:lnTo>
                    <a:pt x="402" y="4321"/>
                  </a:lnTo>
                  <a:lnTo>
                    <a:pt x="393" y="4284"/>
                  </a:lnTo>
                  <a:lnTo>
                    <a:pt x="383" y="4248"/>
                  </a:lnTo>
                  <a:lnTo>
                    <a:pt x="371" y="4211"/>
                  </a:lnTo>
                  <a:lnTo>
                    <a:pt x="359" y="4176"/>
                  </a:lnTo>
                  <a:lnTo>
                    <a:pt x="346" y="4140"/>
                  </a:lnTo>
                  <a:lnTo>
                    <a:pt x="333" y="4105"/>
                  </a:lnTo>
                  <a:lnTo>
                    <a:pt x="319" y="4070"/>
                  </a:lnTo>
                  <a:lnTo>
                    <a:pt x="304" y="4035"/>
                  </a:lnTo>
                  <a:lnTo>
                    <a:pt x="288" y="4002"/>
                  </a:lnTo>
                  <a:lnTo>
                    <a:pt x="272" y="3968"/>
                  </a:lnTo>
                  <a:lnTo>
                    <a:pt x="255" y="3935"/>
                  </a:lnTo>
                  <a:lnTo>
                    <a:pt x="237" y="3902"/>
                  </a:lnTo>
                  <a:lnTo>
                    <a:pt x="218" y="3870"/>
                  </a:lnTo>
                  <a:lnTo>
                    <a:pt x="200" y="3838"/>
                  </a:lnTo>
                  <a:lnTo>
                    <a:pt x="181" y="3806"/>
                  </a:lnTo>
                  <a:lnTo>
                    <a:pt x="160" y="3775"/>
                  </a:lnTo>
                  <a:lnTo>
                    <a:pt x="139" y="3744"/>
                  </a:lnTo>
                  <a:lnTo>
                    <a:pt x="118" y="3715"/>
                  </a:lnTo>
                  <a:lnTo>
                    <a:pt x="95" y="3685"/>
                  </a:lnTo>
                  <a:lnTo>
                    <a:pt x="72" y="3657"/>
                  </a:lnTo>
                  <a:lnTo>
                    <a:pt x="50" y="3627"/>
                  </a:lnTo>
                  <a:lnTo>
                    <a:pt x="26" y="3600"/>
                  </a:lnTo>
                  <a:lnTo>
                    <a:pt x="0" y="3572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ndara" panose="020E0502030303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62C335EB-09B1-45E6-8C18-07D60BAFC5B7}"/>
              </a:ext>
            </a:extLst>
          </p:cNvPr>
          <p:cNvSpPr/>
          <p:nvPr/>
        </p:nvSpPr>
        <p:spPr>
          <a:xfrm>
            <a:off x="10426697" y="5871476"/>
            <a:ext cx="1347272" cy="4024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Layanan</a:t>
            </a:r>
            <a:r>
              <a:rPr lang="en-US" sz="10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10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Inkubator</a:t>
            </a:r>
            <a:endParaRPr lang="en-US" sz="10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B6D860A-C89C-4E71-91A1-6C8BC9B2B976}"/>
              </a:ext>
            </a:extLst>
          </p:cNvPr>
          <p:cNvSpPr/>
          <p:nvPr/>
        </p:nvSpPr>
        <p:spPr>
          <a:xfrm>
            <a:off x="4009196" y="4918313"/>
            <a:ext cx="1175605" cy="26034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Tujuan</a:t>
            </a:r>
            <a:r>
              <a:rPr lang="en-US" sz="12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631FBC41-8A02-4521-9E1C-BF4FEBD5C175}"/>
              </a:ext>
            </a:extLst>
          </p:cNvPr>
          <p:cNvSpPr/>
          <p:nvPr/>
        </p:nvSpPr>
        <p:spPr>
          <a:xfrm>
            <a:off x="10733516" y="4437555"/>
            <a:ext cx="999030" cy="5585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Tugas</a:t>
            </a:r>
            <a:r>
              <a:rPr lang="en-US" sz="10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  <a:latin typeface="Candara" panose="020E0502030303020204" pitchFamily="34" charset="0"/>
              </a:rPr>
              <a:t>Lembaga</a:t>
            </a:r>
            <a:r>
              <a:rPr lang="en-US" sz="10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Inkubator</a:t>
            </a:r>
            <a:endParaRPr lang="en-US" sz="1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8214ED88-3096-4D49-90D8-E4C421C5AF63}"/>
              </a:ext>
            </a:extLst>
          </p:cNvPr>
          <p:cNvSpPr/>
          <p:nvPr/>
        </p:nvSpPr>
        <p:spPr>
          <a:xfrm>
            <a:off x="4085953" y="5474146"/>
            <a:ext cx="1892214" cy="34953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Penyelenggara</a:t>
            </a:r>
            <a:r>
              <a:rPr lang="en-US" sz="10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10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Inkubasi</a:t>
            </a:r>
            <a:r>
              <a:rPr lang="en-US" sz="10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</p:txBody>
      </p:sp>
      <p:cxnSp>
        <p:nvCxnSpPr>
          <p:cNvPr id="21" name="Google Shape;860;p23">
            <a:extLst>
              <a:ext uri="{FF2B5EF4-FFF2-40B4-BE49-F238E27FC236}">
                <a16:creationId xmlns:a16="http://schemas.microsoft.com/office/drawing/2014/main" id="{D489D578-6BC5-42C5-8ACB-634C61084B5F}"/>
              </a:ext>
            </a:extLst>
          </p:cNvPr>
          <p:cNvCxnSpPr>
            <a:cxnSpLocks/>
          </p:cNvCxnSpPr>
          <p:nvPr/>
        </p:nvCxnSpPr>
        <p:spPr>
          <a:xfrm flipV="1">
            <a:off x="5213815" y="5067073"/>
            <a:ext cx="1997550" cy="12851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2" name="Google Shape;860;p23">
            <a:extLst>
              <a:ext uri="{FF2B5EF4-FFF2-40B4-BE49-F238E27FC236}">
                <a16:creationId xmlns:a16="http://schemas.microsoft.com/office/drawing/2014/main" id="{3A6608BE-3347-4673-914A-B30710AB8679}"/>
              </a:ext>
            </a:extLst>
          </p:cNvPr>
          <p:cNvCxnSpPr>
            <a:cxnSpLocks/>
          </p:cNvCxnSpPr>
          <p:nvPr/>
        </p:nvCxnSpPr>
        <p:spPr>
          <a:xfrm>
            <a:off x="6001181" y="5772971"/>
            <a:ext cx="1125017" cy="603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3" name="Google Shape;866;p23">
            <a:extLst>
              <a:ext uri="{FF2B5EF4-FFF2-40B4-BE49-F238E27FC236}">
                <a16:creationId xmlns:a16="http://schemas.microsoft.com/office/drawing/2014/main" id="{3097C33E-3FEB-463C-B702-C8800D4FAA07}"/>
              </a:ext>
            </a:extLst>
          </p:cNvPr>
          <p:cNvCxnSpPr>
            <a:cxnSpLocks/>
          </p:cNvCxnSpPr>
          <p:nvPr/>
        </p:nvCxnSpPr>
        <p:spPr>
          <a:xfrm>
            <a:off x="9900261" y="6072716"/>
            <a:ext cx="660725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4" name="Google Shape;866;p23">
            <a:extLst>
              <a:ext uri="{FF2B5EF4-FFF2-40B4-BE49-F238E27FC236}">
                <a16:creationId xmlns:a16="http://schemas.microsoft.com/office/drawing/2014/main" id="{69F324E4-D00F-41E1-9A8D-576DAAA880CD}"/>
              </a:ext>
            </a:extLst>
          </p:cNvPr>
          <p:cNvCxnSpPr>
            <a:cxnSpLocks/>
          </p:cNvCxnSpPr>
          <p:nvPr/>
        </p:nvCxnSpPr>
        <p:spPr>
          <a:xfrm>
            <a:off x="8469601" y="4622876"/>
            <a:ext cx="2263915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591D14FA-E09C-4439-AE4D-9A5A7CEF6453}"/>
              </a:ext>
            </a:extLst>
          </p:cNvPr>
          <p:cNvSpPr/>
          <p:nvPr/>
        </p:nvSpPr>
        <p:spPr>
          <a:xfrm>
            <a:off x="321581" y="3976956"/>
            <a:ext cx="3532306" cy="2297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Penguatan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Lembaga </a:t>
            </a:r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Inkubator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dalam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PP No.7 </a:t>
            </a:r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Tahun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2021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Candara" panose="020E0502030303020204" pitchFamily="34" charset="0"/>
              </a:rPr>
              <a:t>antara</a:t>
            </a:r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 lain </a:t>
            </a:r>
            <a:r>
              <a:rPr lang="en-US" sz="1400" dirty="0" err="1">
                <a:solidFill>
                  <a:schemeClr val="bg1"/>
                </a:solidFill>
                <a:latin typeface="Candara" panose="020E0502030303020204" pitchFamily="34" charset="0"/>
              </a:rPr>
              <a:t>meliputi</a:t>
            </a:r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 :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FD16F0-1CA8-45E7-9B4E-1482A985FAD9}"/>
              </a:ext>
            </a:extLst>
          </p:cNvPr>
          <p:cNvSpPr txBox="1"/>
          <p:nvPr/>
        </p:nvSpPr>
        <p:spPr>
          <a:xfrm>
            <a:off x="871871" y="4832066"/>
            <a:ext cx="638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Tujuan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Penyelenggaraan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Inkubasi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Tugas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Lembaga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Inkubator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Layanan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Inkubator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591D14FA-E09C-4439-AE4D-9A5A7CEF6453}"/>
              </a:ext>
            </a:extLst>
          </p:cNvPr>
          <p:cNvSpPr/>
          <p:nvPr/>
        </p:nvSpPr>
        <p:spPr>
          <a:xfrm>
            <a:off x="321581" y="1106405"/>
            <a:ext cx="3532306" cy="2297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Penguatan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Lembaga </a:t>
            </a:r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Inkubator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dalam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UU No.11 </a:t>
            </a:r>
            <a:r>
              <a:rPr lang="en-US" sz="1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Tahun</a:t>
            </a:r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 2020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22677" y="1497862"/>
            <a:ext cx="59386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 err="1">
                <a:latin typeface="Candara" panose="020E0502030303020204" pitchFamily="34" charset="0"/>
              </a:rPr>
              <a:t>Mempertegas</a:t>
            </a:r>
            <a:r>
              <a:rPr lang="en-US" sz="1400" b="1" dirty="0">
                <a:latin typeface="Candara" panose="020E0502030303020204" pitchFamily="34" charset="0"/>
              </a:rPr>
              <a:t> </a:t>
            </a:r>
            <a:r>
              <a:rPr lang="en-US" sz="1400" b="1" dirty="0" err="1">
                <a:latin typeface="Candara" panose="020E0502030303020204" pitchFamily="34" charset="0"/>
              </a:rPr>
              <a:t>bahwa</a:t>
            </a:r>
            <a:r>
              <a:rPr lang="en-US" sz="1400" b="1" dirty="0">
                <a:latin typeface="Candara" panose="020E0502030303020204" pitchFamily="34" charset="0"/>
              </a:rPr>
              <a:t>, s</a:t>
            </a:r>
            <a:r>
              <a:rPr lang="id-ID" sz="1400" b="1" dirty="0" err="1">
                <a:latin typeface="Candara" panose="020E0502030303020204" pitchFamily="34" charset="0"/>
              </a:rPr>
              <a:t>ebagai</a:t>
            </a:r>
            <a:r>
              <a:rPr lang="id-ID" sz="1400" b="1" dirty="0">
                <a:latin typeface="Candara" panose="020E0502030303020204" pitchFamily="34" charset="0"/>
              </a:rPr>
              <a:t> bagian ekosistem </a:t>
            </a:r>
            <a:r>
              <a:rPr lang="id-ID" sz="1400" b="1" dirty="0" err="1">
                <a:latin typeface="Candara" panose="020E0502030303020204" pitchFamily="34" charset="0"/>
              </a:rPr>
              <a:t>kewirausahaan</a:t>
            </a:r>
            <a:r>
              <a:rPr lang="id-ID" sz="1400" dirty="0">
                <a:latin typeface="Candara" panose="020E0502030303020204" pitchFamily="34" charset="0"/>
              </a:rPr>
              <a:t>, </a:t>
            </a:r>
            <a:r>
              <a:rPr lang="en-US" sz="1400" dirty="0" err="1">
                <a:latin typeface="Candara" panose="020E0502030303020204" pitchFamily="34" charset="0"/>
              </a:rPr>
              <a:t>lembaga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id-ID" sz="1400" dirty="0">
                <a:latin typeface="Candara" panose="020E0502030303020204" pitchFamily="34" charset="0"/>
              </a:rPr>
              <a:t>inkubator mempunyai peran kunci yang meliputi:</a:t>
            </a:r>
          </a:p>
          <a:p>
            <a:pPr marL="187325" lvl="0" indent="-187325">
              <a:buFont typeface="Wingdings" charset="2"/>
              <a:buChar char="§"/>
            </a:pPr>
            <a:r>
              <a:rPr lang="en-US" sz="1400" dirty="0">
                <a:latin typeface="Candara" panose="020E0502030303020204" pitchFamily="34" charset="0"/>
              </a:rPr>
              <a:t>M</a:t>
            </a:r>
            <a:r>
              <a:rPr lang="id-ID" sz="1400" dirty="0" err="1">
                <a:latin typeface="Candara" panose="020E0502030303020204" pitchFamily="34" charset="0"/>
              </a:rPr>
              <a:t>enciptakan</a:t>
            </a:r>
            <a:r>
              <a:rPr lang="id-ID" sz="1400" dirty="0">
                <a:latin typeface="Candara" panose="020E0502030303020204" pitchFamily="34" charset="0"/>
              </a:rPr>
              <a:t> usaha baru</a:t>
            </a:r>
            <a:r>
              <a:rPr lang="en-US" sz="1400" dirty="0">
                <a:latin typeface="Candara" panose="020E0502030303020204" pitchFamily="34" charset="0"/>
              </a:rPr>
              <a:t>;</a:t>
            </a:r>
            <a:r>
              <a:rPr lang="id-ID" sz="1400" dirty="0">
                <a:latin typeface="Candara" panose="020E0502030303020204" pitchFamily="34" charset="0"/>
              </a:rPr>
              <a:t> </a:t>
            </a:r>
          </a:p>
          <a:p>
            <a:pPr marL="187325" lvl="0" indent="-187325">
              <a:buFont typeface="Wingdings" charset="2"/>
              <a:buChar char="§"/>
            </a:pPr>
            <a:r>
              <a:rPr lang="id-ID" sz="1400" dirty="0">
                <a:latin typeface="Candara" panose="020E0502030303020204" pitchFamily="34" charset="0"/>
              </a:rPr>
              <a:t>Menguatkan dan mengembangkan kualitas UMKM yang mempunyai nilai ekonomi dan berdaya saing tinggi</a:t>
            </a:r>
            <a:r>
              <a:rPr lang="en-US" sz="1400" dirty="0">
                <a:latin typeface="Candara" panose="020E0502030303020204" pitchFamily="34" charset="0"/>
              </a:rPr>
              <a:t>;</a:t>
            </a:r>
            <a:r>
              <a:rPr lang="id-ID" sz="1400" dirty="0">
                <a:latin typeface="Candara" panose="020E0502030303020204" pitchFamily="34" charset="0"/>
              </a:rPr>
              <a:t> </a:t>
            </a:r>
          </a:p>
          <a:p>
            <a:pPr marL="187325" lvl="0" indent="-187325">
              <a:buFont typeface="Wingdings" charset="2"/>
              <a:buChar char="§"/>
            </a:pPr>
            <a:r>
              <a:rPr lang="en-US" sz="1400" dirty="0">
                <a:latin typeface="Candara" panose="020E0502030303020204" pitchFamily="34" charset="0"/>
              </a:rPr>
              <a:t>M</a:t>
            </a:r>
            <a:r>
              <a:rPr lang="id-ID" sz="1400" dirty="0" err="1">
                <a:latin typeface="Candara" panose="020E0502030303020204" pitchFamily="34" charset="0"/>
              </a:rPr>
              <a:t>engoptimalkan</a:t>
            </a:r>
            <a:r>
              <a:rPr lang="id-ID" sz="1400" dirty="0">
                <a:latin typeface="Candara" panose="020E0502030303020204" pitchFamily="34" charset="0"/>
              </a:rPr>
              <a:t> pemanfaatan SDM terdidik dalam menggerakkan perekonomian dengan memanfaatkan ilmu pengetahuan dan teknologi</a:t>
            </a:r>
            <a:r>
              <a:rPr lang="en-US" sz="14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3" name="object 33"/>
          <p:cNvSpPr/>
          <p:nvPr/>
        </p:nvSpPr>
        <p:spPr>
          <a:xfrm>
            <a:off x="1418715" y="1899636"/>
            <a:ext cx="1333363" cy="1333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ndara" panose="020E0502030303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flipH="1">
            <a:off x="4431754" y="1899636"/>
            <a:ext cx="547532" cy="750253"/>
            <a:chOff x="7501918" y="1912401"/>
            <a:chExt cx="707643" cy="969644"/>
          </a:xfrm>
        </p:grpSpPr>
        <p:sp>
          <p:nvSpPr>
            <p:cNvPr id="35" name="object 22"/>
            <p:cNvSpPr/>
            <p:nvPr/>
          </p:nvSpPr>
          <p:spPr>
            <a:xfrm>
              <a:off x="7501918" y="1912401"/>
              <a:ext cx="515620" cy="969644"/>
            </a:xfrm>
            <a:custGeom>
              <a:avLst/>
              <a:gdLst/>
              <a:ahLst/>
              <a:cxnLst/>
              <a:rect l="l" t="t" r="r" b="b"/>
              <a:pathLst>
                <a:path w="515620" h="969645">
                  <a:moveTo>
                    <a:pt x="515111" y="0"/>
                  </a:moveTo>
                  <a:lnTo>
                    <a:pt x="191515" y="0"/>
                  </a:lnTo>
                  <a:lnTo>
                    <a:pt x="0" y="484631"/>
                  </a:lnTo>
                  <a:lnTo>
                    <a:pt x="191515" y="969263"/>
                  </a:lnTo>
                  <a:lnTo>
                    <a:pt x="515111" y="969263"/>
                  </a:lnTo>
                  <a:lnTo>
                    <a:pt x="323595" y="484631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6" name="object 23"/>
            <p:cNvSpPr/>
            <p:nvPr/>
          </p:nvSpPr>
          <p:spPr>
            <a:xfrm>
              <a:off x="7501918" y="1912401"/>
              <a:ext cx="515620" cy="969644"/>
            </a:xfrm>
            <a:custGeom>
              <a:avLst/>
              <a:gdLst/>
              <a:ahLst/>
              <a:cxnLst/>
              <a:rect l="l" t="t" r="r" b="b"/>
              <a:pathLst>
                <a:path w="515620" h="969645">
                  <a:moveTo>
                    <a:pt x="515111" y="0"/>
                  </a:moveTo>
                  <a:lnTo>
                    <a:pt x="191515" y="0"/>
                  </a:lnTo>
                  <a:lnTo>
                    <a:pt x="0" y="484631"/>
                  </a:lnTo>
                  <a:lnTo>
                    <a:pt x="191515" y="969263"/>
                  </a:lnTo>
                  <a:lnTo>
                    <a:pt x="515111" y="969263"/>
                  </a:lnTo>
                  <a:lnTo>
                    <a:pt x="323595" y="484631"/>
                  </a:lnTo>
                  <a:lnTo>
                    <a:pt x="515111" y="0"/>
                  </a:lnTo>
                  <a:close/>
                </a:path>
              </a:pathLst>
            </a:custGeom>
            <a:ln w="1270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37" name="object 24"/>
            <p:cNvSpPr/>
            <p:nvPr/>
          </p:nvSpPr>
          <p:spPr>
            <a:xfrm>
              <a:off x="7876821" y="2031273"/>
              <a:ext cx="332740" cy="701040"/>
            </a:xfrm>
            <a:custGeom>
              <a:avLst/>
              <a:gdLst/>
              <a:ahLst/>
              <a:cxnLst/>
              <a:rect l="l" t="t" r="r" b="b"/>
              <a:pathLst>
                <a:path w="332740" h="701039">
                  <a:moveTo>
                    <a:pt x="332231" y="0"/>
                  </a:moveTo>
                  <a:lnTo>
                    <a:pt x="123571" y="0"/>
                  </a:lnTo>
                  <a:lnTo>
                    <a:pt x="0" y="350519"/>
                  </a:lnTo>
                  <a:lnTo>
                    <a:pt x="123571" y="701039"/>
                  </a:lnTo>
                  <a:lnTo>
                    <a:pt x="332231" y="701039"/>
                  </a:lnTo>
                  <a:lnTo>
                    <a:pt x="208660" y="350519"/>
                  </a:lnTo>
                  <a:lnTo>
                    <a:pt x="3322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995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1856" y="6509501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30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73F39E-CAAD-4F0A-829C-1A98F191610C}"/>
              </a:ext>
            </a:extLst>
          </p:cNvPr>
          <p:cNvSpPr/>
          <p:nvPr/>
        </p:nvSpPr>
        <p:spPr>
          <a:xfrm>
            <a:off x="461818" y="919232"/>
            <a:ext cx="3938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ndara" panose="020E0502030303020204" pitchFamily="34" charset="0"/>
                <a:ea typeface="Tahoma"/>
                <a:cs typeface="Tahoma"/>
              </a:rPr>
              <a:t>PENILAIAN KINERJA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618556-D79A-43C4-9F02-C73F98DB201E}"/>
              </a:ext>
            </a:extLst>
          </p:cNvPr>
          <p:cNvGrpSpPr/>
          <p:nvPr/>
        </p:nvGrpSpPr>
        <p:grpSpPr>
          <a:xfrm>
            <a:off x="5103546" y="1813763"/>
            <a:ext cx="6823082" cy="1658833"/>
            <a:chOff x="3017859" y="4283314"/>
            <a:chExt cx="4045291" cy="13700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119EA0-0DFA-4A38-B3D4-F1FA9F10EE1E}"/>
                </a:ext>
              </a:extLst>
            </p:cNvPr>
            <p:cNvSpPr txBox="1"/>
            <p:nvPr/>
          </p:nvSpPr>
          <p:spPr>
            <a:xfrm>
              <a:off x="3021855" y="4560313"/>
              <a:ext cx="4041295" cy="109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Januari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2022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dilakukan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penetapan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tahunan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masing – masing PLUT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telah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mendapat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persetujuan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Kementerian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Koperasi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dan UKM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ketercapaian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indikator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1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adalah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15%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dari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tahunan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Juni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2023 PLUT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melaporkan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realisasi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capaian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melalui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KRISNA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FA8B8C-C1D9-4F57-8078-C236569FB6D7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27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Tata 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cara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penghitungan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2F81A45-90A4-4E6D-B2B5-D1E7D35F0A37}"/>
              </a:ext>
            </a:extLst>
          </p:cNvPr>
          <p:cNvSpPr txBox="1"/>
          <p:nvPr/>
        </p:nvSpPr>
        <p:spPr>
          <a:xfrm>
            <a:off x="5103546" y="1141167"/>
            <a:ext cx="5117294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Target: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15%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target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tahunan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disusun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oleh PLUT</a:t>
            </a:r>
          </a:p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Sasaran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: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4ADA32-9DC8-48C5-BE4D-A3B874C687EB}"/>
              </a:ext>
            </a:extLst>
          </p:cNvPr>
          <p:cNvSpPr txBox="1"/>
          <p:nvPr/>
        </p:nvSpPr>
        <p:spPr>
          <a:xfrm>
            <a:off x="4769374" y="548527"/>
            <a:ext cx="717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7800" algn="l"/>
              </a:tabLst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2.  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Persentase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ketercapaian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target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	 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didampingi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memperoleh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perizinan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FF2AEB-50BF-4453-81F9-05797EB73254}"/>
              </a:ext>
            </a:extLst>
          </p:cNvPr>
          <p:cNvGrpSpPr/>
          <p:nvPr/>
        </p:nvGrpSpPr>
        <p:grpSpPr>
          <a:xfrm rot="10800000" flipH="1">
            <a:off x="-79223" y="2122744"/>
            <a:ext cx="2279007" cy="2576049"/>
            <a:chOff x="6876256" y="3063517"/>
            <a:chExt cx="1944216" cy="1944216"/>
          </a:xfrm>
          <a:scene3d>
            <a:camera prst="perspectiveLeft">
              <a:rot lat="0" lon="3900000" rev="0"/>
            </a:camera>
            <a:lightRig rig="threePt" dir="t"/>
          </a:scene3d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D4ECC4-3129-4399-BB06-F59926E5B28C}"/>
                </a:ext>
              </a:extLst>
            </p:cNvPr>
            <p:cNvSpPr/>
            <p:nvPr/>
          </p:nvSpPr>
          <p:spPr>
            <a:xfrm>
              <a:off x="6876256" y="3063517"/>
              <a:ext cx="1944216" cy="1944216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46111B-CB51-43F5-9353-7640354DFAFD}"/>
                </a:ext>
              </a:extLst>
            </p:cNvPr>
            <p:cNvSpPr/>
            <p:nvPr/>
          </p:nvSpPr>
          <p:spPr>
            <a:xfrm>
              <a:off x="7165759" y="3353020"/>
              <a:ext cx="1365211" cy="1365211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8B117F-5B4B-43BB-A4A7-B0022BCE4752}"/>
                </a:ext>
              </a:extLst>
            </p:cNvPr>
            <p:cNvSpPr/>
            <p:nvPr/>
          </p:nvSpPr>
          <p:spPr>
            <a:xfrm>
              <a:off x="7487073" y="3674334"/>
              <a:ext cx="722583" cy="722583"/>
            </a:xfrm>
            <a:prstGeom prst="ellipse">
              <a:avLst/>
            </a:prstGeom>
            <a:solidFill>
              <a:schemeClr val="accent4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A3F500B-049B-4E2D-87CC-482D8962BED9}"/>
              </a:ext>
            </a:extLst>
          </p:cNvPr>
          <p:cNvSpPr/>
          <p:nvPr/>
        </p:nvSpPr>
        <p:spPr>
          <a:xfrm rot="10800000">
            <a:off x="3139677" y="3098342"/>
            <a:ext cx="1500197" cy="335254"/>
          </a:xfrm>
          <a:prstGeom prst="parallelogram">
            <a:avLst>
              <a:gd name="adj" fmla="val 1922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05821ED-500E-41FA-91B7-98E55F97CD03}"/>
              </a:ext>
            </a:extLst>
          </p:cNvPr>
          <p:cNvGrpSpPr/>
          <p:nvPr/>
        </p:nvGrpSpPr>
        <p:grpSpPr>
          <a:xfrm>
            <a:off x="1060279" y="2623654"/>
            <a:ext cx="3647058" cy="1630441"/>
            <a:chOff x="903886" y="3331350"/>
            <a:chExt cx="3297058" cy="1304009"/>
          </a:xfrm>
        </p:grpSpPr>
        <p:sp>
          <p:nvSpPr>
            <p:cNvPr id="68" name="Rectangle 34">
              <a:extLst>
                <a:ext uri="{FF2B5EF4-FFF2-40B4-BE49-F238E27FC236}">
                  <a16:creationId xmlns:a16="http://schemas.microsoft.com/office/drawing/2014/main" id="{D1967DDB-3E3F-4CAE-98BC-50D8D950C0C3}"/>
                </a:ext>
              </a:extLst>
            </p:cNvPr>
            <p:cNvSpPr/>
            <p:nvPr/>
          </p:nvSpPr>
          <p:spPr>
            <a:xfrm>
              <a:off x="903886" y="3968006"/>
              <a:ext cx="704227" cy="36000"/>
            </a:xfrm>
            <a:custGeom>
              <a:avLst/>
              <a:gdLst/>
              <a:ahLst/>
              <a:cxnLst/>
              <a:rect l="l" t="t" r="r" b="b"/>
              <a:pathLst>
                <a:path w="704227" h="36000">
                  <a:moveTo>
                    <a:pt x="0" y="0"/>
                  </a:moveTo>
                  <a:lnTo>
                    <a:pt x="704227" y="0"/>
                  </a:lnTo>
                  <a:lnTo>
                    <a:pt x="704227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7148D06-871D-4CF3-AF97-74172B56B288}"/>
                </a:ext>
              </a:extLst>
            </p:cNvPr>
            <p:cNvGrpSpPr/>
            <p:nvPr/>
          </p:nvGrpSpPr>
          <p:grpSpPr>
            <a:xfrm>
              <a:off x="1475656" y="3331350"/>
              <a:ext cx="2725288" cy="1304009"/>
              <a:chOff x="1475656" y="3331350"/>
              <a:chExt cx="2725288" cy="1304009"/>
            </a:xfrm>
          </p:grpSpPr>
          <p:sp>
            <p:nvSpPr>
              <p:cNvPr id="70" name="Parallelogram 69">
                <a:extLst>
                  <a:ext uri="{FF2B5EF4-FFF2-40B4-BE49-F238E27FC236}">
                    <a16:creationId xmlns:a16="http://schemas.microsoft.com/office/drawing/2014/main" id="{2A33856B-024D-45B7-92B2-2DBA53B65F65}"/>
                  </a:ext>
                </a:extLst>
              </p:cNvPr>
              <p:cNvSpPr/>
              <p:nvPr/>
            </p:nvSpPr>
            <p:spPr>
              <a:xfrm rot="10680000" flipH="1">
                <a:off x="2793780" y="4038224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81AD3185-1159-4915-9F29-A36B608042DD}"/>
                  </a:ext>
                </a:extLst>
              </p:cNvPr>
              <p:cNvSpPr/>
              <p:nvPr/>
            </p:nvSpPr>
            <p:spPr>
              <a:xfrm rot="10920000">
                <a:off x="2793780" y="3331350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423236F-901D-45CA-A902-D0E739E26CA1}"/>
                  </a:ext>
                </a:extLst>
              </p:cNvPr>
              <p:cNvGrpSpPr/>
              <p:nvPr/>
            </p:nvGrpSpPr>
            <p:grpSpPr>
              <a:xfrm>
                <a:off x="1475656" y="3862961"/>
                <a:ext cx="2152334" cy="246090"/>
                <a:chOff x="1688158" y="3440846"/>
                <a:chExt cx="1659706" cy="379529"/>
              </a:xfrm>
            </p:grpSpPr>
            <p:sp>
              <p:nvSpPr>
                <p:cNvPr id="74" name="Trapezoid 33">
                  <a:extLst>
                    <a:ext uri="{FF2B5EF4-FFF2-40B4-BE49-F238E27FC236}">
                      <a16:creationId xmlns:a16="http://schemas.microsoft.com/office/drawing/2014/main" id="{1D97D4DD-6866-4019-AC85-9DA208B71BA5}"/>
                    </a:ext>
                  </a:extLst>
                </p:cNvPr>
                <p:cNvSpPr/>
                <p:nvPr/>
              </p:nvSpPr>
              <p:spPr>
                <a:xfrm rot="5400000" flipH="1">
                  <a:off x="2653493" y="3090551"/>
                  <a:ext cx="308621" cy="1080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21" h="1080120">
                      <a:moveTo>
                        <a:pt x="308621" y="1080120"/>
                      </a:moveTo>
                      <a:lnTo>
                        <a:pt x="232649" y="0"/>
                      </a:lnTo>
                      <a:lnTo>
                        <a:pt x="75972" y="0"/>
                      </a:lnTo>
                      <a:lnTo>
                        <a:pt x="0" y="108012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5" name="Chord 74">
                  <a:extLst>
                    <a:ext uri="{FF2B5EF4-FFF2-40B4-BE49-F238E27FC236}">
                      <a16:creationId xmlns:a16="http://schemas.microsoft.com/office/drawing/2014/main" id="{2F8CA5D3-5CEB-4642-B5B8-9511B94B8927}"/>
                    </a:ext>
                  </a:extLst>
                </p:cNvPr>
                <p:cNvSpPr/>
                <p:nvPr/>
              </p:nvSpPr>
              <p:spPr>
                <a:xfrm>
                  <a:off x="1688158" y="3454556"/>
                  <a:ext cx="155575" cy="352111"/>
                </a:xfrm>
                <a:prstGeom prst="chord">
                  <a:avLst>
                    <a:gd name="adj1" fmla="val 5391179"/>
                    <a:gd name="adj2" fmla="val 162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6" name="Trapezoid 37">
                  <a:extLst>
                    <a:ext uri="{FF2B5EF4-FFF2-40B4-BE49-F238E27FC236}">
                      <a16:creationId xmlns:a16="http://schemas.microsoft.com/office/drawing/2014/main" id="{FEC42522-0E14-454C-BD66-275FF581FB9B}"/>
                    </a:ext>
                  </a:extLst>
                </p:cNvPr>
                <p:cNvSpPr/>
                <p:nvPr/>
              </p:nvSpPr>
              <p:spPr>
                <a:xfrm rot="5400000" flipH="1">
                  <a:off x="1825951" y="3378583"/>
                  <a:ext cx="379529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29" h="504056">
                      <a:moveTo>
                        <a:pt x="379529" y="504056"/>
                      </a:moveTo>
                      <a:lnTo>
                        <a:pt x="344075" y="0"/>
                      </a:lnTo>
                      <a:lnTo>
                        <a:pt x="35454" y="0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73" name="Parallelogram 72">
                <a:extLst>
                  <a:ext uri="{FF2B5EF4-FFF2-40B4-BE49-F238E27FC236}">
                    <a16:creationId xmlns:a16="http://schemas.microsoft.com/office/drawing/2014/main" id="{09CA79A4-F08F-42B7-8EDD-F1A688D23433}"/>
                  </a:ext>
                </a:extLst>
              </p:cNvPr>
              <p:cNvSpPr/>
              <p:nvPr/>
            </p:nvSpPr>
            <p:spPr>
              <a:xfrm rot="10800000" flipH="1">
                <a:off x="2788579" y="3979133"/>
                <a:ext cx="1412365" cy="268133"/>
              </a:xfrm>
              <a:prstGeom prst="parallelogram">
                <a:avLst>
                  <a:gd name="adj" fmla="val 20586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F50892C-DD1C-4E41-B841-6575157A4862}"/>
                  </a:ext>
                </a:extLst>
              </p:cNvPr>
              <p:cNvSpPr txBox="1"/>
              <p:nvPr/>
            </p:nvSpPr>
            <p:spPr>
              <a:xfrm>
                <a:off x="4499706" y="3738259"/>
                <a:ext cx="6889750" cy="66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d-ID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id-ID" i="0">
                          <a:latin typeface="Cambria Math" panose="02040503050406030204" pitchFamily="18" charset="0"/>
                        </a:rPr>
                        <m:t>asil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d-ID" i="0">
                          <a:latin typeface="Cambria Math" panose="02040503050406030204" pitchFamily="18" charset="0"/>
                        </a:rPr>
                        <m:t>indikator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d-ID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d-ID" i="0">
                              <a:latin typeface="Cambria Math" panose="02040503050406030204" pitchFamily="18" charset="0"/>
                            </a:rPr>
                            <m:t>Realisasi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d-ID" i="0">
                              <a:latin typeface="Cambria Math" panose="02040503050406030204" pitchFamily="18" charset="0"/>
                            </a:rPr>
                            <m:t>Target</m:t>
                          </m:r>
                          <m:r>
                            <a:rPr lang="id-ID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d-ID" i="0">
                              <a:latin typeface="Cambria Math" panose="02040503050406030204" pitchFamily="18" charset="0"/>
                            </a:rPr>
                            <m:t>tahunan</m:t>
                          </m:r>
                        </m:den>
                      </m:f>
                      <m:r>
                        <a:rPr lang="id-ID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id-ID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F50892C-DD1C-4E41-B841-6575157A4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706" y="3738259"/>
                <a:ext cx="6889750" cy="6669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0C89A18-A476-43B0-B481-087F79174F00}"/>
              </a:ext>
            </a:extLst>
          </p:cNvPr>
          <p:cNvSpPr/>
          <p:nvPr/>
        </p:nvSpPr>
        <p:spPr>
          <a:xfrm>
            <a:off x="5699856" y="3648513"/>
            <a:ext cx="4622800" cy="83993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320152-EC16-42F8-A1AC-145824FDC3E1}"/>
              </a:ext>
            </a:extLst>
          </p:cNvPr>
          <p:cNvSpPr txBox="1"/>
          <p:nvPr/>
        </p:nvSpPr>
        <p:spPr>
          <a:xfrm>
            <a:off x="4751531" y="4902695"/>
            <a:ext cx="68163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Aspek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kinerja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immediate outcome yang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diukur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Laporan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pencapaian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target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dilayani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Laporan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pencapaian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target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didampingi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memperoleh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perizinan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Laporan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jenis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layanan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PLUT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tersedia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7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1856" y="6509501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31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73F39E-CAAD-4F0A-829C-1A98F191610C}"/>
              </a:ext>
            </a:extLst>
          </p:cNvPr>
          <p:cNvSpPr/>
          <p:nvPr/>
        </p:nvSpPr>
        <p:spPr>
          <a:xfrm>
            <a:off x="461818" y="919232"/>
            <a:ext cx="3938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ndara" panose="020E0502030303020204" pitchFamily="34" charset="0"/>
                <a:ea typeface="Tahoma"/>
                <a:cs typeface="Tahoma"/>
              </a:rPr>
              <a:t>PENILAIAN KINERJA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618556-D79A-43C4-9F02-C73F98DB201E}"/>
              </a:ext>
            </a:extLst>
          </p:cNvPr>
          <p:cNvGrpSpPr/>
          <p:nvPr/>
        </p:nvGrpSpPr>
        <p:grpSpPr>
          <a:xfrm>
            <a:off x="5103546" y="2933436"/>
            <a:ext cx="6823082" cy="1412612"/>
            <a:chOff x="3017859" y="4283314"/>
            <a:chExt cx="4045291" cy="116666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119EA0-0DFA-4A38-B3D4-F1FA9F10EE1E}"/>
                </a:ext>
              </a:extLst>
            </p:cNvPr>
            <p:cNvSpPr txBox="1"/>
            <p:nvPr/>
          </p:nvSpPr>
          <p:spPr>
            <a:xfrm>
              <a:off x="3021855" y="4560313"/>
              <a:ext cx="4041295" cy="88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Januari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2022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dilakukan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penetapan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tahunan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masing – masing PLUT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telah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mendapat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persetujuan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Kementerian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Koperasi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dan UKM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Target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ketercapaian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indikator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adalah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minimal 6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layanan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yang di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berikan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  <a:p>
              <a:pPr marL="400050" indent="-400050">
                <a:buFont typeface="+mj-lt"/>
                <a:buAutoNum type="romanLcPeriod"/>
              </a:pP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Bulan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Juni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Desember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PLUT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melaporkan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realisasi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capaian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target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FA8B8C-C1D9-4F57-8078-C236569FB6D7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27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Tata 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cara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  <a:cs typeface="Arial" pitchFamily="34" charset="0"/>
                </a:rPr>
                <a:t>penghitungan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2F81A45-90A4-4E6D-B2B5-D1E7D35F0A37}"/>
              </a:ext>
            </a:extLst>
          </p:cNvPr>
          <p:cNvSpPr txBox="1"/>
          <p:nvPr/>
        </p:nvSpPr>
        <p:spPr>
          <a:xfrm>
            <a:off x="5103546" y="2260842"/>
            <a:ext cx="5117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Target: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layanan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yang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diberikan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Sasaran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: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Koperasi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, UMK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wirausaha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4ADA32-9DC8-48C5-BE4D-A3B874C687EB}"/>
              </a:ext>
            </a:extLst>
          </p:cNvPr>
          <p:cNvSpPr txBox="1"/>
          <p:nvPr/>
        </p:nvSpPr>
        <p:spPr>
          <a:xfrm>
            <a:off x="4769374" y="1668202"/>
            <a:ext cx="717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4488" algn="l"/>
              </a:tabLst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3. 	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Jumlah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layanan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PLUT yang </a:t>
            </a: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tersedia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FF2AEB-50BF-4453-81F9-05797EB73254}"/>
              </a:ext>
            </a:extLst>
          </p:cNvPr>
          <p:cNvGrpSpPr/>
          <p:nvPr/>
        </p:nvGrpSpPr>
        <p:grpSpPr>
          <a:xfrm rot="10800000" flipH="1">
            <a:off x="-79223" y="2122744"/>
            <a:ext cx="2279007" cy="2576049"/>
            <a:chOff x="6876256" y="3063517"/>
            <a:chExt cx="1944216" cy="1944216"/>
          </a:xfrm>
          <a:scene3d>
            <a:camera prst="perspectiveLeft">
              <a:rot lat="0" lon="3900000" rev="0"/>
            </a:camera>
            <a:lightRig rig="threePt" dir="t"/>
          </a:scene3d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D4ECC4-3129-4399-BB06-F59926E5B28C}"/>
                </a:ext>
              </a:extLst>
            </p:cNvPr>
            <p:cNvSpPr/>
            <p:nvPr/>
          </p:nvSpPr>
          <p:spPr>
            <a:xfrm>
              <a:off x="6876256" y="3063517"/>
              <a:ext cx="1944216" cy="1944216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46111B-CB51-43F5-9353-7640354DFAFD}"/>
                </a:ext>
              </a:extLst>
            </p:cNvPr>
            <p:cNvSpPr/>
            <p:nvPr/>
          </p:nvSpPr>
          <p:spPr>
            <a:xfrm>
              <a:off x="7165759" y="3353020"/>
              <a:ext cx="1365211" cy="1365211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8B117F-5B4B-43BB-A4A7-B0022BCE4752}"/>
                </a:ext>
              </a:extLst>
            </p:cNvPr>
            <p:cNvSpPr/>
            <p:nvPr/>
          </p:nvSpPr>
          <p:spPr>
            <a:xfrm>
              <a:off x="7487073" y="3674334"/>
              <a:ext cx="722583" cy="722583"/>
            </a:xfrm>
            <a:prstGeom prst="ellipse">
              <a:avLst/>
            </a:prstGeom>
            <a:solidFill>
              <a:schemeClr val="accent4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A3F500B-049B-4E2D-87CC-482D8962BED9}"/>
              </a:ext>
            </a:extLst>
          </p:cNvPr>
          <p:cNvSpPr/>
          <p:nvPr/>
        </p:nvSpPr>
        <p:spPr>
          <a:xfrm rot="10800000">
            <a:off x="3139677" y="3098342"/>
            <a:ext cx="1500197" cy="335254"/>
          </a:xfrm>
          <a:prstGeom prst="parallelogram">
            <a:avLst>
              <a:gd name="adj" fmla="val 1922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05821ED-500E-41FA-91B7-98E55F97CD03}"/>
              </a:ext>
            </a:extLst>
          </p:cNvPr>
          <p:cNvGrpSpPr/>
          <p:nvPr/>
        </p:nvGrpSpPr>
        <p:grpSpPr>
          <a:xfrm>
            <a:off x="1060279" y="2623654"/>
            <a:ext cx="3647058" cy="1630441"/>
            <a:chOff x="903886" y="3331350"/>
            <a:chExt cx="3297058" cy="1304009"/>
          </a:xfrm>
        </p:grpSpPr>
        <p:sp>
          <p:nvSpPr>
            <p:cNvPr id="68" name="Rectangle 34">
              <a:extLst>
                <a:ext uri="{FF2B5EF4-FFF2-40B4-BE49-F238E27FC236}">
                  <a16:creationId xmlns:a16="http://schemas.microsoft.com/office/drawing/2014/main" id="{D1967DDB-3E3F-4CAE-98BC-50D8D950C0C3}"/>
                </a:ext>
              </a:extLst>
            </p:cNvPr>
            <p:cNvSpPr/>
            <p:nvPr/>
          </p:nvSpPr>
          <p:spPr>
            <a:xfrm>
              <a:off x="903886" y="3968006"/>
              <a:ext cx="704227" cy="36000"/>
            </a:xfrm>
            <a:custGeom>
              <a:avLst/>
              <a:gdLst/>
              <a:ahLst/>
              <a:cxnLst/>
              <a:rect l="l" t="t" r="r" b="b"/>
              <a:pathLst>
                <a:path w="704227" h="36000">
                  <a:moveTo>
                    <a:pt x="0" y="0"/>
                  </a:moveTo>
                  <a:lnTo>
                    <a:pt x="704227" y="0"/>
                  </a:lnTo>
                  <a:lnTo>
                    <a:pt x="704227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7148D06-871D-4CF3-AF97-74172B56B288}"/>
                </a:ext>
              </a:extLst>
            </p:cNvPr>
            <p:cNvGrpSpPr/>
            <p:nvPr/>
          </p:nvGrpSpPr>
          <p:grpSpPr>
            <a:xfrm>
              <a:off x="1475656" y="3331350"/>
              <a:ext cx="2725288" cy="1304009"/>
              <a:chOff x="1475656" y="3331350"/>
              <a:chExt cx="2725288" cy="1304009"/>
            </a:xfrm>
          </p:grpSpPr>
          <p:sp>
            <p:nvSpPr>
              <p:cNvPr id="70" name="Parallelogram 69">
                <a:extLst>
                  <a:ext uri="{FF2B5EF4-FFF2-40B4-BE49-F238E27FC236}">
                    <a16:creationId xmlns:a16="http://schemas.microsoft.com/office/drawing/2014/main" id="{2A33856B-024D-45B7-92B2-2DBA53B65F65}"/>
                  </a:ext>
                </a:extLst>
              </p:cNvPr>
              <p:cNvSpPr/>
              <p:nvPr/>
            </p:nvSpPr>
            <p:spPr>
              <a:xfrm rot="10680000" flipH="1">
                <a:off x="2793780" y="4038224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81AD3185-1159-4915-9F29-A36B608042DD}"/>
                  </a:ext>
                </a:extLst>
              </p:cNvPr>
              <p:cNvSpPr/>
              <p:nvPr/>
            </p:nvSpPr>
            <p:spPr>
              <a:xfrm rot="10920000">
                <a:off x="2793780" y="3331350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423236F-901D-45CA-A902-D0E739E26CA1}"/>
                  </a:ext>
                </a:extLst>
              </p:cNvPr>
              <p:cNvGrpSpPr/>
              <p:nvPr/>
            </p:nvGrpSpPr>
            <p:grpSpPr>
              <a:xfrm>
                <a:off x="1475656" y="3862961"/>
                <a:ext cx="2152334" cy="246090"/>
                <a:chOff x="1688158" y="3440846"/>
                <a:chExt cx="1659706" cy="379529"/>
              </a:xfrm>
            </p:grpSpPr>
            <p:sp>
              <p:nvSpPr>
                <p:cNvPr id="74" name="Trapezoid 33">
                  <a:extLst>
                    <a:ext uri="{FF2B5EF4-FFF2-40B4-BE49-F238E27FC236}">
                      <a16:creationId xmlns:a16="http://schemas.microsoft.com/office/drawing/2014/main" id="{1D97D4DD-6866-4019-AC85-9DA208B71BA5}"/>
                    </a:ext>
                  </a:extLst>
                </p:cNvPr>
                <p:cNvSpPr/>
                <p:nvPr/>
              </p:nvSpPr>
              <p:spPr>
                <a:xfrm rot="5400000" flipH="1">
                  <a:off x="2653493" y="3090551"/>
                  <a:ext cx="308621" cy="1080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21" h="1080120">
                      <a:moveTo>
                        <a:pt x="308621" y="1080120"/>
                      </a:moveTo>
                      <a:lnTo>
                        <a:pt x="232649" y="0"/>
                      </a:lnTo>
                      <a:lnTo>
                        <a:pt x="75972" y="0"/>
                      </a:lnTo>
                      <a:lnTo>
                        <a:pt x="0" y="108012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5" name="Chord 74">
                  <a:extLst>
                    <a:ext uri="{FF2B5EF4-FFF2-40B4-BE49-F238E27FC236}">
                      <a16:creationId xmlns:a16="http://schemas.microsoft.com/office/drawing/2014/main" id="{2F8CA5D3-5CEB-4642-B5B8-9511B94B8927}"/>
                    </a:ext>
                  </a:extLst>
                </p:cNvPr>
                <p:cNvSpPr/>
                <p:nvPr/>
              </p:nvSpPr>
              <p:spPr>
                <a:xfrm>
                  <a:off x="1688158" y="3454556"/>
                  <a:ext cx="155575" cy="352111"/>
                </a:xfrm>
                <a:prstGeom prst="chord">
                  <a:avLst>
                    <a:gd name="adj1" fmla="val 5391179"/>
                    <a:gd name="adj2" fmla="val 162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6" name="Trapezoid 37">
                  <a:extLst>
                    <a:ext uri="{FF2B5EF4-FFF2-40B4-BE49-F238E27FC236}">
                      <a16:creationId xmlns:a16="http://schemas.microsoft.com/office/drawing/2014/main" id="{FEC42522-0E14-454C-BD66-275FF581FB9B}"/>
                    </a:ext>
                  </a:extLst>
                </p:cNvPr>
                <p:cNvSpPr/>
                <p:nvPr/>
              </p:nvSpPr>
              <p:spPr>
                <a:xfrm rot="5400000" flipH="1">
                  <a:off x="1825951" y="3378583"/>
                  <a:ext cx="379529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29" h="504056">
                      <a:moveTo>
                        <a:pt x="379529" y="504056"/>
                      </a:moveTo>
                      <a:lnTo>
                        <a:pt x="344075" y="0"/>
                      </a:lnTo>
                      <a:lnTo>
                        <a:pt x="35454" y="0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73" name="Parallelogram 72">
                <a:extLst>
                  <a:ext uri="{FF2B5EF4-FFF2-40B4-BE49-F238E27FC236}">
                    <a16:creationId xmlns:a16="http://schemas.microsoft.com/office/drawing/2014/main" id="{09CA79A4-F08F-42B7-8EDD-F1A688D23433}"/>
                  </a:ext>
                </a:extLst>
              </p:cNvPr>
              <p:cNvSpPr/>
              <p:nvPr/>
            </p:nvSpPr>
            <p:spPr>
              <a:xfrm rot="10800000" flipH="1">
                <a:off x="2788579" y="3979133"/>
                <a:ext cx="1412365" cy="268133"/>
              </a:xfrm>
              <a:prstGeom prst="parallelogram">
                <a:avLst>
                  <a:gd name="adj" fmla="val 20586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070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0CA5F-1618-47BB-B4C4-A1D9E94C4F8C}"/>
              </a:ext>
            </a:extLst>
          </p:cNvPr>
          <p:cNvSpPr txBox="1"/>
          <p:nvPr/>
        </p:nvSpPr>
        <p:spPr>
          <a:xfrm>
            <a:off x="443344" y="2422886"/>
            <a:ext cx="11305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C00000"/>
                </a:solidFill>
                <a:latin typeface="Candara" panose="020E0502030303020204" pitchFamily="34" charset="0"/>
                <a:cs typeface="+mn-cs"/>
              </a:rPr>
              <a:t>TERIMA KASIH</a:t>
            </a:r>
            <a:endParaRPr lang="en-ID" sz="6600" b="1" dirty="0">
              <a:solidFill>
                <a:srgbClr val="C00000"/>
              </a:solidFill>
              <a:latin typeface="Candara" panose="020E0502030303020204" pitchFamily="34" charset="0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385E2-DBB7-4952-9D01-9CF8E7EE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B3B3-138E-4099-A30E-598E0C5138A9}" type="slidenum">
              <a:rPr lang="en-ID" smtClean="0"/>
              <a:t>32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0489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ject 5">
            <a:extLst>
              <a:ext uri="{FF2B5EF4-FFF2-40B4-BE49-F238E27FC236}">
                <a16:creationId xmlns:a16="http://schemas.microsoft.com/office/drawing/2014/main" id="{A181AAC2-3C02-4632-88E7-41D2DE8C7D76}"/>
              </a:ext>
            </a:extLst>
          </p:cNvPr>
          <p:cNvPicPr/>
          <p:nvPr/>
        </p:nvPicPr>
        <p:blipFill>
          <a:blip r:embed="rId2" cstate="print">
            <a:alphaModFix amt="20000"/>
          </a:blip>
          <a:stretch>
            <a:fillRect/>
          </a:stretch>
        </p:blipFill>
        <p:spPr>
          <a:xfrm>
            <a:off x="44385" y="446152"/>
            <a:ext cx="12147614" cy="63952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980" y="6492875"/>
            <a:ext cx="353291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33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58F6C8BD-137F-4A2C-991D-7400DFDA8F92}"/>
              </a:ext>
            </a:extLst>
          </p:cNvPr>
          <p:cNvGrpSpPr/>
          <p:nvPr/>
        </p:nvGrpSpPr>
        <p:grpSpPr>
          <a:xfrm>
            <a:off x="2913888" y="659853"/>
            <a:ext cx="3268979" cy="475615"/>
            <a:chOff x="2913888" y="659853"/>
            <a:chExt cx="3268979" cy="47561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FD6EEAF0-671F-4160-8DB7-C077BD89FC46}"/>
                </a:ext>
              </a:extLst>
            </p:cNvPr>
            <p:cNvSpPr/>
            <p:nvPr/>
          </p:nvSpPr>
          <p:spPr>
            <a:xfrm>
              <a:off x="2913888" y="696442"/>
              <a:ext cx="3268979" cy="3505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8F8AD86E-F1C1-41AA-8B32-9BDEEE467F01}"/>
                </a:ext>
              </a:extLst>
            </p:cNvPr>
            <p:cNvSpPr/>
            <p:nvPr/>
          </p:nvSpPr>
          <p:spPr>
            <a:xfrm>
              <a:off x="3005328" y="659853"/>
              <a:ext cx="3087624" cy="4755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D44B0FD-0671-43C6-BB55-C847D0AEC768}"/>
              </a:ext>
            </a:extLst>
          </p:cNvPr>
          <p:cNvSpPr txBox="1"/>
          <p:nvPr/>
        </p:nvSpPr>
        <p:spPr>
          <a:xfrm>
            <a:off x="2929127" y="749808"/>
            <a:ext cx="3167380" cy="248920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571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45"/>
              </a:spcBef>
            </a:pPr>
            <a:r>
              <a:rPr sz="1400" b="1" spc="-5" dirty="0">
                <a:latin typeface="Carlito"/>
                <a:cs typeface="Carlito"/>
              </a:rPr>
              <a:t>Lokasi Pembangunan </a:t>
            </a:r>
            <a:r>
              <a:rPr sz="1400" b="1" dirty="0">
                <a:latin typeface="Carlito"/>
                <a:cs typeface="Carlito"/>
              </a:rPr>
              <a:t>Baru (75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b="1" spc="-5" dirty="0">
                <a:latin typeface="Carlito"/>
                <a:cs typeface="Carlito"/>
              </a:rPr>
              <a:t>Lokasi)</a:t>
            </a:r>
            <a:endParaRPr sz="1400" dirty="0">
              <a:latin typeface="Carlito"/>
              <a:cs typeface="Carlito"/>
            </a:endParaRP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2386A8E0-A492-4D0B-B5E2-28D9FDF829DF}"/>
              </a:ext>
            </a:extLst>
          </p:cNvPr>
          <p:cNvGrpSpPr/>
          <p:nvPr/>
        </p:nvGrpSpPr>
        <p:grpSpPr>
          <a:xfrm>
            <a:off x="7999476" y="638517"/>
            <a:ext cx="2948940" cy="475615"/>
            <a:chOff x="7999476" y="638517"/>
            <a:chExt cx="2948940" cy="475615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F769611D-D00B-4F35-BCBD-0DBF136C12CB}"/>
                </a:ext>
              </a:extLst>
            </p:cNvPr>
            <p:cNvSpPr/>
            <p:nvPr/>
          </p:nvSpPr>
          <p:spPr>
            <a:xfrm>
              <a:off x="7999476" y="676681"/>
              <a:ext cx="2948939" cy="3443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68A13CC9-6FAB-4CAD-B936-41CC0DD4ED3E}"/>
                </a:ext>
              </a:extLst>
            </p:cNvPr>
            <p:cNvSpPr/>
            <p:nvPr/>
          </p:nvSpPr>
          <p:spPr>
            <a:xfrm>
              <a:off x="8241792" y="638517"/>
              <a:ext cx="2465831" cy="4755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090DC4EF-A7B8-4F41-87B9-C518EEB21DB9}"/>
              </a:ext>
            </a:extLst>
          </p:cNvPr>
          <p:cNvSpPr txBox="1"/>
          <p:nvPr/>
        </p:nvSpPr>
        <p:spPr>
          <a:xfrm>
            <a:off x="8014716" y="729995"/>
            <a:ext cx="2847340" cy="242570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3175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25"/>
              </a:spcBef>
            </a:pPr>
            <a:r>
              <a:rPr sz="1400" b="1" spc="-5" dirty="0">
                <a:latin typeface="Carlito"/>
                <a:cs typeface="Carlito"/>
              </a:rPr>
              <a:t>Lokasi Revitalisasi </a:t>
            </a:r>
            <a:r>
              <a:rPr sz="1400" b="1" dirty="0">
                <a:latin typeface="Carlito"/>
                <a:cs typeface="Carlito"/>
              </a:rPr>
              <a:t>(14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5" dirty="0">
                <a:latin typeface="Carlito"/>
                <a:cs typeface="Carlito"/>
              </a:rPr>
              <a:t>Lokasi)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6FFAB55C-24BF-4478-8123-477F9505DC59}"/>
              </a:ext>
            </a:extLst>
          </p:cNvPr>
          <p:cNvSpPr/>
          <p:nvPr/>
        </p:nvSpPr>
        <p:spPr>
          <a:xfrm>
            <a:off x="8974835" y="82296"/>
            <a:ext cx="678179" cy="5989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7324D468-1908-4455-8024-619FCFA4F96C}"/>
              </a:ext>
            </a:extLst>
          </p:cNvPr>
          <p:cNvSpPr txBox="1"/>
          <p:nvPr/>
        </p:nvSpPr>
        <p:spPr>
          <a:xfrm>
            <a:off x="135432" y="1066927"/>
            <a:ext cx="11455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Sumatera</a:t>
            </a:r>
            <a:r>
              <a:rPr sz="1000" b="1" spc="-6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E7394EF6-3343-4E9E-8CBD-33E5115A47CA}"/>
              </a:ext>
            </a:extLst>
          </p:cNvPr>
          <p:cNvSpPr txBox="1"/>
          <p:nvPr/>
        </p:nvSpPr>
        <p:spPr>
          <a:xfrm>
            <a:off x="592632" y="1219327"/>
            <a:ext cx="16014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Tapanuli</a:t>
            </a:r>
            <a:r>
              <a:rPr sz="1000" spc="-4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Toba</a:t>
            </a:r>
            <a:r>
              <a:rPr sz="1000" spc="-10" dirty="0">
                <a:latin typeface="Carlito"/>
                <a:cs typeface="Carlito"/>
              </a:rPr>
              <a:t> Samosir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65" dirty="0">
                <a:latin typeface="Carlito"/>
                <a:cs typeface="Carlito"/>
              </a:rPr>
              <a:t> </a:t>
            </a:r>
            <a:r>
              <a:rPr sz="1000" spc="-10" dirty="0">
                <a:latin typeface="Carlito"/>
                <a:cs typeface="Carlito"/>
              </a:rPr>
              <a:t>Dairi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7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Karo</a:t>
            </a:r>
            <a:endParaRPr sz="1000">
              <a:latin typeface="Carlito"/>
              <a:cs typeface="Carlito"/>
            </a:endParaRPr>
          </a:p>
          <a:p>
            <a:pPr marL="241300" marR="26289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5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Humbang  Hasundutan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Pakpak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Samosir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9A0D6BDF-B47B-431C-9263-0E064E5FE792}"/>
              </a:ext>
            </a:extLst>
          </p:cNvPr>
          <p:cNvSpPr txBox="1"/>
          <p:nvPr/>
        </p:nvSpPr>
        <p:spPr>
          <a:xfrm>
            <a:off x="123240" y="2438780"/>
            <a:ext cx="1134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Sumatera</a:t>
            </a:r>
            <a:r>
              <a:rPr sz="1000" b="1" spc="-6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36AF41CE-C07A-493E-AD08-7702E67B54AF}"/>
              </a:ext>
            </a:extLst>
          </p:cNvPr>
          <p:cNvSpPr txBox="1"/>
          <p:nvPr/>
        </p:nvSpPr>
        <p:spPr>
          <a:xfrm>
            <a:off x="580440" y="2591180"/>
            <a:ext cx="193992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Pesisir</a:t>
            </a:r>
            <a:r>
              <a:rPr sz="100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Selatan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Padang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</a:t>
            </a:r>
            <a:r>
              <a:rPr sz="1000" spc="-8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Sawahlunto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Bukit</a:t>
            </a:r>
            <a:r>
              <a:rPr sz="1000" spc="-5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Tinggi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Kepulauan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Mentawai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DA79EF18-E863-44E9-9CB6-27DE1891A792}"/>
              </a:ext>
            </a:extLst>
          </p:cNvPr>
          <p:cNvSpPr txBox="1"/>
          <p:nvPr/>
        </p:nvSpPr>
        <p:spPr>
          <a:xfrm>
            <a:off x="135432" y="3356610"/>
            <a:ext cx="17526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Kepulauan Bangka</a:t>
            </a:r>
            <a:r>
              <a:rPr sz="1000" b="1" spc="-4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Belitung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B8174685-8EC6-49A6-9B39-91E79EDA84DA}"/>
              </a:ext>
            </a:extLst>
          </p:cNvPr>
          <p:cNvSpPr txBox="1"/>
          <p:nvPr/>
        </p:nvSpPr>
        <p:spPr>
          <a:xfrm>
            <a:off x="592632" y="3509009"/>
            <a:ext cx="160020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Bangka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Belitung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Timur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Pangkalpinang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52C308C7-3EC4-4FD8-9796-388AA06395F0}"/>
              </a:ext>
            </a:extLst>
          </p:cNvPr>
          <p:cNvSpPr txBox="1"/>
          <p:nvPr/>
        </p:nvSpPr>
        <p:spPr>
          <a:xfrm>
            <a:off x="592632" y="4998847"/>
            <a:ext cx="1523365" cy="786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Bogor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Bandung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Bandung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Tasikmalaya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Pangandaran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14C89BDD-6732-462F-AAF6-9AAD9A7A5DCB}"/>
              </a:ext>
            </a:extLst>
          </p:cNvPr>
          <p:cNvSpPr txBox="1"/>
          <p:nvPr/>
        </p:nvSpPr>
        <p:spPr>
          <a:xfrm>
            <a:off x="2407157" y="1128141"/>
            <a:ext cx="9867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Jawa</a:t>
            </a:r>
            <a:r>
              <a:rPr sz="1000" b="1" spc="-6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Tengah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0C58405B-6E84-41BC-B3A5-47D874174CC9}"/>
              </a:ext>
            </a:extLst>
          </p:cNvPr>
          <p:cNvSpPr txBox="1"/>
          <p:nvPr/>
        </p:nvSpPr>
        <p:spPr>
          <a:xfrm>
            <a:off x="2864357" y="1280541"/>
            <a:ext cx="137985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4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Purworejo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5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Magelang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4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Boyololali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Klaten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Wonogiri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10" dirty="0">
                <a:latin typeface="Carlito"/>
                <a:cs typeface="Carlito"/>
              </a:rPr>
              <a:t>Sragen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Semarang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Magelang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Salatiga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7BEE4C99-3A6B-4AA6-9388-3D8633500476}"/>
              </a:ext>
            </a:extLst>
          </p:cNvPr>
          <p:cNvSpPr txBox="1"/>
          <p:nvPr/>
        </p:nvSpPr>
        <p:spPr>
          <a:xfrm>
            <a:off x="147624" y="5803798"/>
            <a:ext cx="911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Jawa</a:t>
            </a:r>
            <a:r>
              <a:rPr sz="1000" b="1" spc="-6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Timur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894546DA-B505-411D-939D-AF831DF23360}"/>
              </a:ext>
            </a:extLst>
          </p:cNvPr>
          <p:cNvSpPr txBox="1"/>
          <p:nvPr/>
        </p:nvSpPr>
        <p:spPr>
          <a:xfrm>
            <a:off x="604824" y="5956198"/>
            <a:ext cx="147066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Lumajang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Probolinggo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Pasuruan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4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Banyuwangi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5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Bondowoso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EDFD9051-0CC6-4F4B-A3A8-89FC960C470C}"/>
              </a:ext>
            </a:extLst>
          </p:cNvPr>
          <p:cNvSpPr txBox="1"/>
          <p:nvPr/>
        </p:nvSpPr>
        <p:spPr>
          <a:xfrm>
            <a:off x="2429382" y="2593746"/>
            <a:ext cx="1467485" cy="44704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555"/>
              </a:spcBef>
            </a:pPr>
            <a:r>
              <a:rPr sz="1000" spc="-5" dirty="0">
                <a:latin typeface="Carlito"/>
                <a:cs typeface="Carlito"/>
              </a:rPr>
              <a:t>10. Kota</a:t>
            </a:r>
            <a:r>
              <a:rPr sz="1000" spc="2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Semarang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459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D.I.Yogyakarta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3DCF38D8-761F-4970-B33C-6685AC7F4896}"/>
              </a:ext>
            </a:extLst>
          </p:cNvPr>
          <p:cNvSpPr txBox="1"/>
          <p:nvPr/>
        </p:nvSpPr>
        <p:spPr>
          <a:xfrm>
            <a:off x="2886582" y="3015487"/>
            <a:ext cx="153606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Yogyakarta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Bantul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Gunung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Kidul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Sleman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Kulon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Progo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2501F141-371C-485C-B208-E54AAE6127BA}"/>
              </a:ext>
            </a:extLst>
          </p:cNvPr>
          <p:cNvSpPr txBox="1"/>
          <p:nvPr/>
        </p:nvSpPr>
        <p:spPr>
          <a:xfrm>
            <a:off x="2434589" y="3876547"/>
            <a:ext cx="14046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Nusa Tenggara</a:t>
            </a:r>
            <a:r>
              <a:rPr sz="1000" b="1" spc="-5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311E0D63-BC9A-4B3E-858F-82CCEAD8D48C}"/>
              </a:ext>
            </a:extLst>
          </p:cNvPr>
          <p:cNvSpPr txBox="1"/>
          <p:nvPr/>
        </p:nvSpPr>
        <p:spPr>
          <a:xfrm>
            <a:off x="2892044" y="4028947"/>
            <a:ext cx="1661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Lombok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Lombok</a:t>
            </a:r>
            <a:r>
              <a:rPr sz="1000" spc="-5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Tengah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Lombok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Timur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Mataram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E3A729C9-B28A-453C-BB2D-503B51264692}"/>
              </a:ext>
            </a:extLst>
          </p:cNvPr>
          <p:cNvSpPr txBox="1"/>
          <p:nvPr/>
        </p:nvSpPr>
        <p:spPr>
          <a:xfrm>
            <a:off x="2447035" y="4697984"/>
            <a:ext cx="1428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Nusa Tenggara</a:t>
            </a:r>
            <a:r>
              <a:rPr sz="1000" b="1" spc="-6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Timur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7B1D04BF-48F2-4797-8195-3AED0CBBBBFE}"/>
              </a:ext>
            </a:extLst>
          </p:cNvPr>
          <p:cNvSpPr txBox="1"/>
          <p:nvPr/>
        </p:nvSpPr>
        <p:spPr>
          <a:xfrm>
            <a:off x="123240" y="4003040"/>
            <a:ext cx="1898650" cy="1021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150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11150" algn="l"/>
                <a:tab pos="311785" algn="l"/>
              </a:tabLst>
            </a:pPr>
            <a:r>
              <a:rPr sz="1000" b="1" spc="-5" dirty="0">
                <a:latin typeface="Carlito"/>
                <a:cs typeface="Carlito"/>
              </a:rPr>
              <a:t>Kepulauan Riau</a:t>
            </a:r>
            <a:endParaRPr sz="1000">
              <a:latin typeface="Carlito"/>
              <a:cs typeface="Carlito"/>
            </a:endParaRPr>
          </a:p>
          <a:p>
            <a:pPr marL="710565" lvl="1" indent="-229235">
              <a:lnSpc>
                <a:spcPct val="100000"/>
              </a:lnSpc>
              <a:buAutoNum type="arabicPeriod"/>
              <a:tabLst>
                <a:tab pos="710565" algn="l"/>
                <a:tab pos="711200" algn="l"/>
              </a:tabLst>
            </a:pPr>
            <a:r>
              <a:rPr sz="1000" spc="-5" dirty="0">
                <a:latin typeface="Carlito"/>
                <a:cs typeface="Carlito"/>
              </a:rPr>
              <a:t>Kota Tanjung Pinang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250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Banten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Lebak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Pandeglang</a:t>
            </a:r>
            <a:endParaRPr sz="1000">
              <a:latin typeface="Carlito"/>
              <a:cs typeface="Carlito"/>
            </a:endParaRPr>
          </a:p>
          <a:p>
            <a:pPr marL="311150" indent="-287020">
              <a:lnSpc>
                <a:spcPct val="100000"/>
              </a:lnSpc>
              <a:spcBef>
                <a:spcPts val="390"/>
              </a:spcBef>
              <a:buFont typeface="Wingdings"/>
              <a:buChar char=""/>
              <a:tabLst>
                <a:tab pos="311150" algn="l"/>
                <a:tab pos="311785" algn="l"/>
              </a:tabLst>
            </a:pPr>
            <a:r>
              <a:rPr sz="1000" b="1" spc="-5" dirty="0">
                <a:latin typeface="Carlito"/>
                <a:cs typeface="Carlito"/>
              </a:rPr>
              <a:t>Jawa Barat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A27BFFC6-FB47-403D-BE41-9B5F71E7133D}"/>
              </a:ext>
            </a:extLst>
          </p:cNvPr>
          <p:cNvSpPr txBox="1"/>
          <p:nvPr/>
        </p:nvSpPr>
        <p:spPr>
          <a:xfrm>
            <a:off x="2447035" y="4850384"/>
            <a:ext cx="2180590" cy="156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85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Manggarai</a:t>
            </a:r>
            <a:endParaRPr sz="1000">
              <a:latin typeface="Carlito"/>
              <a:cs typeface="Carlito"/>
            </a:endParaRPr>
          </a:p>
          <a:p>
            <a:pPr marL="698500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 Manggarai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  <a:p>
            <a:pPr marL="698500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 Manggarai</a:t>
            </a:r>
            <a:r>
              <a:rPr sz="1000" spc="-4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Timur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Bali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Tabanan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Badung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Klungkung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Karangasem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Buleleng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Kota Denpasar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id="{9CE404EB-09F8-44B2-8728-EE92FB19DFC4}"/>
              </a:ext>
            </a:extLst>
          </p:cNvPr>
          <p:cNvSpPr txBox="1"/>
          <p:nvPr/>
        </p:nvSpPr>
        <p:spPr>
          <a:xfrm>
            <a:off x="4591303" y="1111758"/>
            <a:ext cx="11017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Sulawesi</a:t>
            </a:r>
            <a:r>
              <a:rPr sz="1000" b="1" spc="-2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id="{C63FD514-9374-47BE-8D88-5AB6231F734F}"/>
              </a:ext>
            </a:extLst>
          </p:cNvPr>
          <p:cNvSpPr txBox="1"/>
          <p:nvPr/>
        </p:nvSpPr>
        <p:spPr>
          <a:xfrm>
            <a:off x="5048503" y="1264411"/>
            <a:ext cx="166052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Minahasa</a:t>
            </a:r>
            <a:r>
              <a:rPr sz="1000" spc="-4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Manado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Bitung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02723674-360C-4772-967C-A8B49536749D}"/>
              </a:ext>
            </a:extLst>
          </p:cNvPr>
          <p:cNvSpPr txBox="1"/>
          <p:nvPr/>
        </p:nvSpPr>
        <p:spPr>
          <a:xfrm>
            <a:off x="4591303" y="1818258"/>
            <a:ext cx="1372235" cy="520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Sulawesi</a:t>
            </a:r>
            <a:r>
              <a:rPr sz="1000" b="1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Tenggara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Kota</a:t>
            </a:r>
            <a:r>
              <a:rPr sz="1000" spc="-5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Kendari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Sulawesi</a:t>
            </a:r>
            <a:r>
              <a:rPr sz="1000" b="1" spc="1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Selatan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id="{84E809A8-0E03-46B0-8B5A-39F958B2FE26}"/>
              </a:ext>
            </a:extLst>
          </p:cNvPr>
          <p:cNvSpPr txBox="1"/>
          <p:nvPr/>
        </p:nvSpPr>
        <p:spPr>
          <a:xfrm>
            <a:off x="5048503" y="2313558"/>
            <a:ext cx="14852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Tana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Toraja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Toraja</a:t>
            </a:r>
            <a:r>
              <a:rPr sz="1000" spc="-4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Kota Makassar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Maros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A612C6E4-6D8A-4006-AA26-8E2D91681136}"/>
              </a:ext>
            </a:extLst>
          </p:cNvPr>
          <p:cNvSpPr txBox="1"/>
          <p:nvPr/>
        </p:nvSpPr>
        <p:spPr>
          <a:xfrm>
            <a:off x="4641850" y="5289930"/>
            <a:ext cx="194437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Papua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 Biak</a:t>
            </a:r>
            <a:r>
              <a:rPr sz="1000" spc="-4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Numfor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Jayapura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1E94ACD8-A3AD-40A9-A18B-F5CCD9C4188A}"/>
              </a:ext>
            </a:extLst>
          </p:cNvPr>
          <p:cNvSpPr txBox="1"/>
          <p:nvPr/>
        </p:nvSpPr>
        <p:spPr>
          <a:xfrm>
            <a:off x="5056378" y="4570603"/>
            <a:ext cx="168528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Teluk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Wondama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Tambrauw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Sorong</a:t>
            </a:r>
            <a:endParaRPr sz="1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0665" algn="l"/>
                <a:tab pos="241300" algn="l"/>
              </a:tabLst>
            </a:pPr>
            <a:r>
              <a:rPr sz="1000" spc="-5" dirty="0">
                <a:latin typeface="Carlito"/>
                <a:cs typeface="Carlito"/>
              </a:rPr>
              <a:t>Kabupaten Raja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Ampat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2541104B-7FCE-45A0-BE3C-2D2F6C02CDD0}"/>
              </a:ext>
            </a:extLst>
          </p:cNvPr>
          <p:cNvSpPr txBox="1"/>
          <p:nvPr/>
        </p:nvSpPr>
        <p:spPr>
          <a:xfrm>
            <a:off x="4591303" y="2983229"/>
            <a:ext cx="2044700" cy="1612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Kalimantan</a:t>
            </a:r>
            <a:r>
              <a:rPr sz="1000" b="1" spc="1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Sambas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Singkawang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61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Kalimantan</a:t>
            </a:r>
            <a:r>
              <a:rPr sz="1000" b="1" spc="1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Timur</a:t>
            </a:r>
            <a:endParaRPr sz="1000">
              <a:latin typeface="Carlito"/>
              <a:cs typeface="Carlito"/>
            </a:endParaRPr>
          </a:p>
          <a:p>
            <a:pPr marL="698500" lvl="1" indent="-228600">
              <a:lnSpc>
                <a:spcPct val="10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Berau</a:t>
            </a:r>
            <a:endParaRPr sz="1000">
              <a:latin typeface="Carlito"/>
              <a:cs typeface="Carlito"/>
            </a:endParaRPr>
          </a:p>
          <a:p>
            <a:pPr marL="307340" indent="-287020">
              <a:lnSpc>
                <a:spcPct val="100000"/>
              </a:lnSpc>
              <a:spcBef>
                <a:spcPts val="470"/>
              </a:spcBef>
              <a:buFont typeface="Wingdings"/>
              <a:buChar char=""/>
              <a:tabLst>
                <a:tab pos="307340" algn="l"/>
                <a:tab pos="307975" algn="l"/>
              </a:tabLst>
            </a:pPr>
            <a:r>
              <a:rPr sz="1000" b="1" spc="-5" dirty="0">
                <a:latin typeface="Carlito"/>
                <a:cs typeface="Carlito"/>
              </a:rPr>
              <a:t>Maluku</a:t>
            </a:r>
            <a:r>
              <a:rPr sz="1000" b="1" spc="-1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  <a:p>
            <a:pPr marL="706755" lvl="1" indent="-229235">
              <a:lnSpc>
                <a:spcPct val="100000"/>
              </a:lnSpc>
              <a:buAutoNum type="arabicPeriod"/>
              <a:tabLst>
                <a:tab pos="706755" algn="l"/>
                <a:tab pos="707390" algn="l"/>
              </a:tabLst>
            </a:pPr>
            <a:r>
              <a:rPr sz="1000" spc="-5" dirty="0">
                <a:latin typeface="Carlito"/>
                <a:cs typeface="Carlito"/>
              </a:rPr>
              <a:t>Kabupaten Pulau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Morotai</a:t>
            </a:r>
            <a:endParaRPr sz="1000">
              <a:latin typeface="Carlito"/>
              <a:cs typeface="Carlito"/>
            </a:endParaRPr>
          </a:p>
          <a:p>
            <a:pPr marL="706755" lvl="1" indent="-229235">
              <a:lnSpc>
                <a:spcPct val="100000"/>
              </a:lnSpc>
              <a:buAutoNum type="arabicPeriod"/>
              <a:tabLst>
                <a:tab pos="706755" algn="l"/>
                <a:tab pos="707390" algn="l"/>
              </a:tabLst>
            </a:pPr>
            <a:r>
              <a:rPr sz="1000" spc="-5" dirty="0">
                <a:latin typeface="Carlito"/>
                <a:cs typeface="Carlito"/>
              </a:rPr>
              <a:t>Kota Ternate</a:t>
            </a:r>
            <a:endParaRPr sz="1000">
              <a:latin typeface="Carlito"/>
              <a:cs typeface="Carlito"/>
            </a:endParaRPr>
          </a:p>
          <a:p>
            <a:pPr marL="306705" indent="-287020">
              <a:lnSpc>
                <a:spcPct val="100000"/>
              </a:lnSpc>
              <a:spcBef>
                <a:spcPts val="615"/>
              </a:spcBef>
              <a:buFont typeface="Wingdings"/>
              <a:buChar char=""/>
              <a:tabLst>
                <a:tab pos="306705" algn="l"/>
                <a:tab pos="307340" algn="l"/>
              </a:tabLst>
            </a:pPr>
            <a:r>
              <a:rPr sz="1000" b="1" spc="-5" dirty="0">
                <a:latin typeface="Carlito"/>
                <a:cs typeface="Carlito"/>
              </a:rPr>
              <a:t>Papua</a:t>
            </a:r>
            <a:r>
              <a:rPr sz="1000" b="1" spc="-1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D1E05F3B-6430-400B-BBF2-99E2987D938C}"/>
              </a:ext>
            </a:extLst>
          </p:cNvPr>
          <p:cNvSpPr txBox="1"/>
          <p:nvPr/>
        </p:nvSpPr>
        <p:spPr>
          <a:xfrm>
            <a:off x="7252461" y="1115694"/>
            <a:ext cx="1752600" cy="1931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2260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02260" algn="l"/>
                <a:tab pos="302895" algn="l"/>
              </a:tabLst>
            </a:pPr>
            <a:r>
              <a:rPr sz="1000" b="1" spc="-5" dirty="0">
                <a:latin typeface="Carlito"/>
                <a:cs typeface="Carlito"/>
              </a:rPr>
              <a:t>Sumatera</a:t>
            </a:r>
            <a:r>
              <a:rPr sz="1000" b="1" spc="-2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Utara</a:t>
            </a:r>
            <a:endParaRPr sz="1000" dirty="0">
              <a:latin typeface="Carlito"/>
              <a:cs typeface="Carlito"/>
            </a:endParaRPr>
          </a:p>
          <a:p>
            <a:pPr marL="473075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Simalungun</a:t>
            </a:r>
            <a:endParaRPr sz="1000" dirty="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7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Kepulauan Bangka</a:t>
            </a:r>
            <a:r>
              <a:rPr sz="1000" b="1" spc="-4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Belitung</a:t>
            </a:r>
            <a:endParaRPr sz="1000" dirty="0">
              <a:latin typeface="Carlito"/>
              <a:cs typeface="Carlito"/>
            </a:endParaRPr>
          </a:p>
          <a:p>
            <a:pPr marL="469900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Belitung</a:t>
            </a:r>
            <a:endParaRPr sz="1000" dirty="0">
              <a:latin typeface="Carlito"/>
              <a:cs typeface="Carlito"/>
            </a:endParaRPr>
          </a:p>
          <a:p>
            <a:pPr marL="302260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02260" algn="l"/>
                <a:tab pos="302895" algn="l"/>
              </a:tabLst>
            </a:pPr>
            <a:r>
              <a:rPr sz="1000" b="1" spc="-5" dirty="0">
                <a:latin typeface="Carlito"/>
                <a:cs typeface="Carlito"/>
              </a:rPr>
              <a:t>Jawa</a:t>
            </a:r>
            <a:r>
              <a:rPr sz="1000" b="1" spc="-1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Barat</a:t>
            </a:r>
            <a:endParaRPr sz="1000" dirty="0">
              <a:latin typeface="Carlito"/>
              <a:cs typeface="Carlito"/>
            </a:endParaRPr>
          </a:p>
          <a:p>
            <a:pPr marL="473075" marR="55244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Carlito"/>
                <a:cs typeface="Carlito"/>
              </a:rPr>
              <a:t>Kabupaten Sukabumi  Kabupaten</a:t>
            </a:r>
            <a:r>
              <a:rPr sz="1000" spc="-4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Tasikmalaya</a:t>
            </a:r>
            <a:endParaRPr sz="1000" dirty="0">
              <a:latin typeface="Carlito"/>
              <a:cs typeface="Carlito"/>
            </a:endParaRPr>
          </a:p>
          <a:p>
            <a:pPr marL="302260" indent="-287020">
              <a:lnSpc>
                <a:spcPct val="100000"/>
              </a:lnSpc>
              <a:spcBef>
                <a:spcPts val="50"/>
              </a:spcBef>
              <a:buFont typeface="Wingdings"/>
              <a:buChar char=""/>
              <a:tabLst>
                <a:tab pos="302260" algn="l"/>
                <a:tab pos="302895" algn="l"/>
              </a:tabLst>
            </a:pPr>
            <a:r>
              <a:rPr sz="1000" b="1" spc="-5" dirty="0">
                <a:latin typeface="Carlito"/>
                <a:cs typeface="Carlito"/>
              </a:rPr>
              <a:t>Jawa Tengah</a:t>
            </a:r>
            <a:endParaRPr sz="1000" dirty="0">
              <a:latin typeface="Carlito"/>
              <a:cs typeface="Carlito"/>
            </a:endParaRPr>
          </a:p>
          <a:p>
            <a:pPr marL="473075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Kota Surakarta</a:t>
            </a:r>
            <a:endParaRPr sz="1000" dirty="0">
              <a:latin typeface="Carlito"/>
              <a:cs typeface="Carlito"/>
            </a:endParaRPr>
          </a:p>
          <a:p>
            <a:pPr marL="299085" marR="300355" indent="-299085">
              <a:lnSpc>
                <a:spcPct val="100000"/>
              </a:lnSpc>
              <a:spcBef>
                <a:spcPts val="27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Jawa Timur  </a:t>
            </a:r>
            <a:r>
              <a:rPr sz="1000" spc="-5" dirty="0">
                <a:latin typeface="Carlito"/>
                <a:cs typeface="Carlito"/>
              </a:rPr>
              <a:t>Kabupaten Pacitan  Kabupaten</a:t>
            </a:r>
            <a:r>
              <a:rPr sz="1000" spc="-5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Malang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009E6ED7-7E1C-4A9C-9190-77A758B46729}"/>
              </a:ext>
            </a:extLst>
          </p:cNvPr>
          <p:cNvSpPr txBox="1"/>
          <p:nvPr/>
        </p:nvSpPr>
        <p:spPr>
          <a:xfrm>
            <a:off x="9439782" y="1111758"/>
            <a:ext cx="2023745" cy="2001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Kepulauan Riau</a:t>
            </a:r>
            <a:endParaRPr sz="1000">
              <a:latin typeface="Carlito"/>
              <a:cs typeface="Carlito"/>
            </a:endParaRPr>
          </a:p>
          <a:p>
            <a:pPr marL="469900" marR="622935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5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Bintan  Kota Batam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Bali</a:t>
            </a:r>
            <a:endParaRPr sz="1000">
              <a:latin typeface="Carlito"/>
              <a:cs typeface="Carlito"/>
            </a:endParaRPr>
          </a:p>
          <a:p>
            <a:pPr marL="469900" marR="455295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 Gianyar  Kabupaten</a:t>
            </a:r>
            <a:r>
              <a:rPr sz="1000" spc="-6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Jembrana</a:t>
            </a:r>
            <a:endParaRPr sz="1000">
              <a:latin typeface="Carlito"/>
              <a:cs typeface="Carlito"/>
            </a:endParaRPr>
          </a:p>
          <a:p>
            <a:pPr marL="302895" indent="-287020">
              <a:lnSpc>
                <a:spcPct val="100000"/>
              </a:lnSpc>
              <a:spcBef>
                <a:spcPts val="125"/>
              </a:spcBef>
              <a:buFont typeface="Wingdings"/>
              <a:buChar char=""/>
              <a:tabLst>
                <a:tab pos="302260" algn="l"/>
                <a:tab pos="302895" algn="l"/>
              </a:tabLst>
            </a:pPr>
            <a:r>
              <a:rPr sz="1000" b="1" spc="-5" dirty="0">
                <a:latin typeface="Carlito"/>
                <a:cs typeface="Carlito"/>
              </a:rPr>
              <a:t>Sulawesi</a:t>
            </a:r>
            <a:r>
              <a:rPr sz="1000" b="1" spc="15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Selatan</a:t>
            </a:r>
            <a:endParaRPr sz="1000">
              <a:latin typeface="Carlito"/>
              <a:cs typeface="Carlito"/>
            </a:endParaRPr>
          </a:p>
          <a:p>
            <a:pPr marL="473075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 Kepulauan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Selayar</a:t>
            </a:r>
            <a:endParaRPr sz="1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630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000" b="1" spc="-5" dirty="0">
                <a:latin typeface="Carlito"/>
                <a:cs typeface="Carlito"/>
              </a:rPr>
              <a:t>Sulawesi</a:t>
            </a:r>
            <a:r>
              <a:rPr sz="1000" b="1" spc="-5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Tenggara</a:t>
            </a:r>
            <a:endParaRPr sz="1000">
              <a:latin typeface="Carlito"/>
              <a:cs typeface="Carlito"/>
            </a:endParaRPr>
          </a:p>
          <a:p>
            <a:pPr marL="469900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</a:t>
            </a:r>
            <a:r>
              <a:rPr sz="1000" spc="-50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Wakatobi</a:t>
            </a:r>
            <a:endParaRPr sz="1000">
              <a:latin typeface="Carlito"/>
              <a:cs typeface="Carlito"/>
            </a:endParaRPr>
          </a:p>
          <a:p>
            <a:pPr marL="302895" indent="-287020">
              <a:lnSpc>
                <a:spcPct val="100000"/>
              </a:lnSpc>
              <a:spcBef>
                <a:spcPts val="395"/>
              </a:spcBef>
              <a:buFont typeface="Wingdings"/>
              <a:buChar char=""/>
              <a:tabLst>
                <a:tab pos="302260" algn="l"/>
                <a:tab pos="302895" algn="l"/>
              </a:tabLst>
            </a:pPr>
            <a:r>
              <a:rPr sz="1000" b="1" spc="-5" dirty="0">
                <a:latin typeface="Carlito"/>
                <a:cs typeface="Carlito"/>
              </a:rPr>
              <a:t>Nusa Tenggara</a:t>
            </a:r>
            <a:r>
              <a:rPr sz="1000" b="1" spc="-10" dirty="0">
                <a:latin typeface="Carlito"/>
                <a:cs typeface="Carlito"/>
              </a:rPr>
              <a:t> </a:t>
            </a:r>
            <a:r>
              <a:rPr sz="1000" b="1" spc="-5" dirty="0">
                <a:latin typeface="Carlito"/>
                <a:cs typeface="Carlito"/>
              </a:rPr>
              <a:t>Barat</a:t>
            </a:r>
            <a:endParaRPr sz="1000">
              <a:latin typeface="Carlito"/>
              <a:cs typeface="Carlito"/>
            </a:endParaRPr>
          </a:p>
          <a:p>
            <a:pPr marL="473075">
              <a:lnSpc>
                <a:spcPct val="100000"/>
              </a:lnSpc>
            </a:pPr>
            <a:r>
              <a:rPr sz="1000" spc="-5" dirty="0">
                <a:latin typeface="Carlito"/>
                <a:cs typeface="Carlito"/>
              </a:rPr>
              <a:t>Kabupaten Lombok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5" dirty="0">
                <a:latin typeface="Carlito"/>
                <a:cs typeface="Carlito"/>
              </a:rPr>
              <a:t>Utara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42" name="object 38">
            <a:extLst>
              <a:ext uri="{FF2B5EF4-FFF2-40B4-BE49-F238E27FC236}">
                <a16:creationId xmlns:a16="http://schemas.microsoft.com/office/drawing/2014/main" id="{2E5E5C1F-E656-4CCD-8690-B1A22A46FE3C}"/>
              </a:ext>
            </a:extLst>
          </p:cNvPr>
          <p:cNvGrpSpPr/>
          <p:nvPr/>
        </p:nvGrpSpPr>
        <p:grpSpPr>
          <a:xfrm>
            <a:off x="7390003" y="3777957"/>
            <a:ext cx="4088765" cy="1722120"/>
            <a:chOff x="7390003" y="3777957"/>
            <a:chExt cx="4088765" cy="1722120"/>
          </a:xfrm>
        </p:grpSpPr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BB3395FF-D5CC-4360-A48E-3916279D4A85}"/>
                </a:ext>
              </a:extLst>
            </p:cNvPr>
            <p:cNvSpPr/>
            <p:nvPr/>
          </p:nvSpPr>
          <p:spPr>
            <a:xfrm>
              <a:off x="7405878" y="4080509"/>
              <a:ext cx="4057015" cy="1403985"/>
            </a:xfrm>
            <a:custGeom>
              <a:avLst/>
              <a:gdLst/>
              <a:ahLst/>
              <a:cxnLst/>
              <a:rect l="l" t="t" r="r" b="b"/>
              <a:pathLst>
                <a:path w="4057015" h="1403985">
                  <a:moveTo>
                    <a:pt x="0" y="1403603"/>
                  </a:moveTo>
                  <a:lnTo>
                    <a:pt x="4056887" y="1403603"/>
                  </a:lnTo>
                  <a:lnTo>
                    <a:pt x="4056887" y="0"/>
                  </a:lnTo>
                  <a:lnTo>
                    <a:pt x="0" y="0"/>
                  </a:lnTo>
                  <a:lnTo>
                    <a:pt x="0" y="1403603"/>
                  </a:lnTo>
                  <a:close/>
                </a:path>
              </a:pathLst>
            </a:custGeom>
            <a:ln w="317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EFCFFBB2-4DAE-4577-B1B5-BB5832214F92}"/>
                </a:ext>
              </a:extLst>
            </p:cNvPr>
            <p:cNvSpPr/>
            <p:nvPr/>
          </p:nvSpPr>
          <p:spPr>
            <a:xfrm>
              <a:off x="7592568" y="4273295"/>
              <a:ext cx="334010" cy="302260"/>
            </a:xfrm>
            <a:custGeom>
              <a:avLst/>
              <a:gdLst/>
              <a:ahLst/>
              <a:cxnLst/>
              <a:rect l="l" t="t" r="r" b="b"/>
              <a:pathLst>
                <a:path w="334009" h="302260">
                  <a:moveTo>
                    <a:pt x="166877" y="0"/>
                  </a:moveTo>
                  <a:lnTo>
                    <a:pt x="114117" y="7693"/>
                  </a:lnTo>
                  <a:lnTo>
                    <a:pt x="68305" y="29114"/>
                  </a:lnTo>
                  <a:lnTo>
                    <a:pt x="32186" y="61776"/>
                  </a:lnTo>
                  <a:lnTo>
                    <a:pt x="8503" y="103193"/>
                  </a:lnTo>
                  <a:lnTo>
                    <a:pt x="0" y="150875"/>
                  </a:lnTo>
                  <a:lnTo>
                    <a:pt x="8503" y="198558"/>
                  </a:lnTo>
                  <a:lnTo>
                    <a:pt x="32186" y="239975"/>
                  </a:lnTo>
                  <a:lnTo>
                    <a:pt x="68305" y="272637"/>
                  </a:lnTo>
                  <a:lnTo>
                    <a:pt x="114117" y="294058"/>
                  </a:lnTo>
                  <a:lnTo>
                    <a:pt x="166877" y="301751"/>
                  </a:lnTo>
                  <a:lnTo>
                    <a:pt x="219638" y="294058"/>
                  </a:lnTo>
                  <a:lnTo>
                    <a:pt x="265450" y="272637"/>
                  </a:lnTo>
                  <a:lnTo>
                    <a:pt x="301569" y="239975"/>
                  </a:lnTo>
                  <a:lnTo>
                    <a:pt x="325252" y="198558"/>
                  </a:lnTo>
                  <a:lnTo>
                    <a:pt x="333755" y="150875"/>
                  </a:lnTo>
                  <a:lnTo>
                    <a:pt x="325252" y="103193"/>
                  </a:lnTo>
                  <a:lnTo>
                    <a:pt x="301569" y="61776"/>
                  </a:lnTo>
                  <a:lnTo>
                    <a:pt x="265450" y="29114"/>
                  </a:lnTo>
                  <a:lnTo>
                    <a:pt x="219638" y="7693"/>
                  </a:lnTo>
                  <a:lnTo>
                    <a:pt x="16687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65A976E6-B383-4A87-9060-8E0B18FA283C}"/>
                </a:ext>
              </a:extLst>
            </p:cNvPr>
            <p:cNvSpPr/>
            <p:nvPr/>
          </p:nvSpPr>
          <p:spPr>
            <a:xfrm>
              <a:off x="7653528" y="4369307"/>
              <a:ext cx="182879" cy="121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2">
              <a:extLst>
                <a:ext uri="{FF2B5EF4-FFF2-40B4-BE49-F238E27FC236}">
                  <a16:creationId xmlns:a16="http://schemas.microsoft.com/office/drawing/2014/main" id="{BBD411F1-31BA-4F15-A7AB-2BAA2008C381}"/>
                </a:ext>
              </a:extLst>
            </p:cNvPr>
            <p:cNvSpPr/>
            <p:nvPr/>
          </p:nvSpPr>
          <p:spPr>
            <a:xfrm>
              <a:off x="7594092" y="4977383"/>
              <a:ext cx="334010" cy="302260"/>
            </a:xfrm>
            <a:custGeom>
              <a:avLst/>
              <a:gdLst/>
              <a:ahLst/>
              <a:cxnLst/>
              <a:rect l="l" t="t" r="r" b="b"/>
              <a:pathLst>
                <a:path w="334009" h="302260">
                  <a:moveTo>
                    <a:pt x="166877" y="0"/>
                  </a:moveTo>
                  <a:lnTo>
                    <a:pt x="114117" y="7693"/>
                  </a:lnTo>
                  <a:lnTo>
                    <a:pt x="68305" y="29114"/>
                  </a:lnTo>
                  <a:lnTo>
                    <a:pt x="32186" y="61776"/>
                  </a:lnTo>
                  <a:lnTo>
                    <a:pt x="8503" y="103193"/>
                  </a:lnTo>
                  <a:lnTo>
                    <a:pt x="0" y="150876"/>
                  </a:lnTo>
                  <a:lnTo>
                    <a:pt x="8503" y="198558"/>
                  </a:lnTo>
                  <a:lnTo>
                    <a:pt x="32186" y="239975"/>
                  </a:lnTo>
                  <a:lnTo>
                    <a:pt x="68305" y="272637"/>
                  </a:lnTo>
                  <a:lnTo>
                    <a:pt x="114117" y="294058"/>
                  </a:lnTo>
                  <a:lnTo>
                    <a:pt x="166877" y="301752"/>
                  </a:lnTo>
                  <a:lnTo>
                    <a:pt x="219638" y="294058"/>
                  </a:lnTo>
                  <a:lnTo>
                    <a:pt x="265450" y="272637"/>
                  </a:lnTo>
                  <a:lnTo>
                    <a:pt x="301569" y="239975"/>
                  </a:lnTo>
                  <a:lnTo>
                    <a:pt x="325252" y="198558"/>
                  </a:lnTo>
                  <a:lnTo>
                    <a:pt x="333755" y="150876"/>
                  </a:lnTo>
                  <a:lnTo>
                    <a:pt x="325252" y="103193"/>
                  </a:lnTo>
                  <a:lnTo>
                    <a:pt x="301569" y="61776"/>
                  </a:lnTo>
                  <a:lnTo>
                    <a:pt x="265450" y="29114"/>
                  </a:lnTo>
                  <a:lnTo>
                    <a:pt x="219638" y="7693"/>
                  </a:lnTo>
                  <a:lnTo>
                    <a:pt x="16687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3">
              <a:extLst>
                <a:ext uri="{FF2B5EF4-FFF2-40B4-BE49-F238E27FC236}">
                  <a16:creationId xmlns:a16="http://schemas.microsoft.com/office/drawing/2014/main" id="{71B76A53-9C64-44D4-B7DB-50A46D31C76D}"/>
                </a:ext>
              </a:extLst>
            </p:cNvPr>
            <p:cNvSpPr/>
            <p:nvPr/>
          </p:nvSpPr>
          <p:spPr>
            <a:xfrm>
              <a:off x="7655052" y="5071871"/>
              <a:ext cx="182879" cy="1234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12BB22F6-880E-4299-B911-77A7181C17C9}"/>
                </a:ext>
              </a:extLst>
            </p:cNvPr>
            <p:cNvSpPr/>
            <p:nvPr/>
          </p:nvSpPr>
          <p:spPr>
            <a:xfrm>
              <a:off x="8182356" y="3816133"/>
              <a:ext cx="2947416" cy="3459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D712E31A-9D87-40EB-8A75-51D5C55A00B7}"/>
                </a:ext>
              </a:extLst>
            </p:cNvPr>
            <p:cNvSpPr/>
            <p:nvPr/>
          </p:nvSpPr>
          <p:spPr>
            <a:xfrm>
              <a:off x="8702040" y="3777957"/>
              <a:ext cx="1906524" cy="47552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46">
            <a:extLst>
              <a:ext uri="{FF2B5EF4-FFF2-40B4-BE49-F238E27FC236}">
                <a16:creationId xmlns:a16="http://schemas.microsoft.com/office/drawing/2014/main" id="{2D5DFDC5-79E5-475B-B2EB-2B7C81B97307}"/>
              </a:ext>
            </a:extLst>
          </p:cNvPr>
          <p:cNvSpPr/>
          <p:nvPr/>
        </p:nvSpPr>
        <p:spPr>
          <a:xfrm>
            <a:off x="8197595" y="3869435"/>
            <a:ext cx="2845435" cy="243840"/>
          </a:xfrm>
          <a:custGeom>
            <a:avLst/>
            <a:gdLst/>
            <a:ahLst/>
            <a:cxnLst/>
            <a:rect l="l" t="t" r="r" b="b"/>
            <a:pathLst>
              <a:path w="2845434" h="243839">
                <a:moveTo>
                  <a:pt x="2845307" y="0"/>
                </a:moveTo>
                <a:lnTo>
                  <a:pt x="0" y="0"/>
                </a:lnTo>
                <a:lnTo>
                  <a:pt x="0" y="243839"/>
                </a:lnTo>
                <a:lnTo>
                  <a:pt x="2845307" y="243839"/>
                </a:lnTo>
                <a:lnTo>
                  <a:pt x="2845307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1" name="object 47">
            <a:extLst>
              <a:ext uri="{FF2B5EF4-FFF2-40B4-BE49-F238E27FC236}">
                <a16:creationId xmlns:a16="http://schemas.microsoft.com/office/drawing/2014/main" id="{F093674B-2A84-4BDA-9B5B-5A3332460870}"/>
              </a:ext>
            </a:extLst>
          </p:cNvPr>
          <p:cNvGraphicFramePr>
            <a:graphicFrameLocks noGrp="1"/>
          </p:cNvGraphicFramePr>
          <p:nvPr/>
        </p:nvGraphicFramePr>
        <p:xfrm>
          <a:off x="7401941" y="3869435"/>
          <a:ext cx="4063995" cy="16308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4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3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2738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 spc="-5" dirty="0">
                          <a:latin typeface="Carlito"/>
                          <a:cs typeface="Carlito"/>
                        </a:rPr>
                        <a:t>Rencana</a:t>
                      </a:r>
                      <a:r>
                        <a:rPr sz="1400" b="1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5" dirty="0">
                          <a:latin typeface="Carlito"/>
                          <a:cs typeface="Carlito"/>
                        </a:rPr>
                        <a:t>Pelaksanaan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81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84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135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Pembangunan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4445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400" b="1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2022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14</a:t>
                      </a:r>
                      <a:r>
                        <a:rPr sz="1200" spc="-8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PLUT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b="1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2023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52</a:t>
                      </a:r>
                      <a:r>
                        <a:rPr sz="1200" spc="-9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PLUT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2024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15367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9</a:t>
                      </a:r>
                      <a:r>
                        <a:rPr sz="1200" spc="-8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PLUT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4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36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Revitalisasi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90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7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PLUT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7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rlito"/>
                          <a:cs typeface="Carlito"/>
                        </a:rPr>
                        <a:t> PLUT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" name="object 48">
            <a:extLst>
              <a:ext uri="{FF2B5EF4-FFF2-40B4-BE49-F238E27FC236}">
                <a16:creationId xmlns:a16="http://schemas.microsoft.com/office/drawing/2014/main" id="{675B666C-42B5-4494-8138-0CA529D55E41}"/>
              </a:ext>
            </a:extLst>
          </p:cNvPr>
          <p:cNvSpPr/>
          <p:nvPr/>
        </p:nvSpPr>
        <p:spPr>
          <a:xfrm>
            <a:off x="9432035" y="3336035"/>
            <a:ext cx="548640" cy="466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9">
            <a:extLst>
              <a:ext uri="{FF2B5EF4-FFF2-40B4-BE49-F238E27FC236}">
                <a16:creationId xmlns:a16="http://schemas.microsoft.com/office/drawing/2014/main" id="{72116967-3EC0-4A3A-86CC-93B97C9958FF}"/>
              </a:ext>
            </a:extLst>
          </p:cNvPr>
          <p:cNvSpPr/>
          <p:nvPr/>
        </p:nvSpPr>
        <p:spPr>
          <a:xfrm>
            <a:off x="4087367" y="199644"/>
            <a:ext cx="531876" cy="5227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0A12443-0EE7-4E09-B581-8B4D093A45E5}"/>
              </a:ext>
            </a:extLst>
          </p:cNvPr>
          <p:cNvSpPr/>
          <p:nvPr/>
        </p:nvSpPr>
        <p:spPr>
          <a:xfrm>
            <a:off x="-4119479" y="125607"/>
            <a:ext cx="12301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SASARAN/LOKASI PRIORITAS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2022-2024</a:t>
            </a:r>
          </a:p>
        </p:txBody>
      </p:sp>
    </p:spTree>
    <p:extLst>
      <p:ext uri="{BB962C8B-B14F-4D97-AF65-F5344CB8AC3E}">
        <p14:creationId xmlns:p14="http://schemas.microsoft.com/office/powerpoint/2010/main" val="3891168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980" y="6492875"/>
            <a:ext cx="353291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34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table">
            <a:extLst>
              <a:ext uri="{FF2B5EF4-FFF2-40B4-BE49-F238E27FC236}">
                <a16:creationId xmlns:a16="http://schemas.microsoft.com/office/drawing/2014/main" id="{FDCB346F-A290-4551-968D-9FB11EFE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77" y="5787831"/>
            <a:ext cx="6981825" cy="787400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79371652-EEB6-4665-A155-17EAF80D0712}"/>
              </a:ext>
            </a:extLst>
          </p:cNvPr>
          <p:cNvSpPr txBox="1">
            <a:spLocks noGrp="1"/>
          </p:cNvSpPr>
          <p:nvPr/>
        </p:nvSpPr>
        <p:spPr>
          <a:xfrm>
            <a:off x="0" y="76200"/>
            <a:ext cx="12192000" cy="52065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</a:t>
            </a:r>
            <a:r>
              <a:rPr sz="3200" b="1" spc="-5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Lokpri</a:t>
            </a:r>
            <a:r>
              <a:rPr sz="3200" b="1" spc="-3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DAK</a:t>
            </a:r>
            <a:r>
              <a:rPr sz="3200" b="1" spc="-2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5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Fisik</a:t>
            </a:r>
            <a:r>
              <a:rPr sz="3200" b="1" spc="-2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-25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Penugasan</a:t>
            </a:r>
            <a:r>
              <a:rPr lang="en-US" sz="3200" b="1" spc="-2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-25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US" sz="3200" b="1" spc="-25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UMKM</a:t>
            </a: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6E5B7F4F-85C8-47D5-9960-991D3FC0033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00" y="723900"/>
            <a:ext cx="11493500" cy="4864100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5044F9E3-C075-497C-B595-3F5C32FA1C72}"/>
              </a:ext>
            </a:extLst>
          </p:cNvPr>
          <p:cNvSpPr txBox="1"/>
          <p:nvPr/>
        </p:nvSpPr>
        <p:spPr>
          <a:xfrm>
            <a:off x="1578296" y="1193800"/>
            <a:ext cx="3075305" cy="16927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just">
              <a:lnSpc>
                <a:spcPct val="104000"/>
              </a:lnSpc>
              <a:spcBef>
                <a:spcPts val="60"/>
              </a:spcBef>
            </a:pPr>
            <a:r>
              <a:rPr sz="1050" b="1" spc="-5" dirty="0">
                <a:latin typeface="Candara" panose="020E0502030303020204" pitchFamily="34" charset="0"/>
                <a:cs typeface="Calibri" panose="020F0502020204030204"/>
              </a:rPr>
              <a:t>Menu Pembangunan: </a:t>
            </a:r>
            <a:r>
              <a:rPr sz="1050" spc="-5" dirty="0">
                <a:latin typeface="Candara" panose="020E0502030303020204" pitchFamily="34" charset="0"/>
                <a:cs typeface="Calibri" panose="020F0502020204030204"/>
              </a:rPr>
              <a:t>(</a:t>
            </a:r>
            <a:r>
              <a:rPr sz="105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sz="1050" spc="-5" dirty="0">
                <a:latin typeface="Candara" panose="020E0502030303020204" pitchFamily="34" charset="0"/>
                <a:cs typeface="Calibri" panose="020F0502020204030204"/>
              </a:rPr>
              <a:t>. </a:t>
            </a:r>
            <a:r>
              <a:rPr sz="1050" spc="-5" dirty="0" err="1">
                <a:latin typeface="Candara" panose="020E0502030303020204" pitchFamily="34" charset="0"/>
                <a:cs typeface="Calibri" panose="020F0502020204030204"/>
              </a:rPr>
              <a:t>Dairi</a:t>
            </a:r>
            <a:r>
              <a:rPr sz="1050" spc="-5" dirty="0">
                <a:latin typeface="Candara" panose="020E0502030303020204" pitchFamily="34" charset="0"/>
                <a:cs typeface="Calibri" panose="020F0502020204030204"/>
              </a:rPr>
              <a:t>)</a:t>
            </a:r>
            <a:endParaRPr sz="105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id="{31E9E1B8-5DB5-46BF-AB1F-854F44E0EB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6700" y="1612900"/>
            <a:ext cx="330200" cy="330200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E16E91E2-808E-4E2E-B543-488A188737E9}"/>
              </a:ext>
            </a:extLst>
          </p:cNvPr>
          <p:cNvSpPr txBox="1"/>
          <p:nvPr/>
        </p:nvSpPr>
        <p:spPr>
          <a:xfrm>
            <a:off x="3908849" y="3810000"/>
            <a:ext cx="2758651" cy="14619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4000"/>
              </a:lnSpc>
              <a:spcBef>
                <a:spcPts val="60"/>
              </a:spcBef>
            </a:pPr>
            <a:r>
              <a:rPr sz="9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900" b="1" spc="-1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900" b="1" spc="-5" dirty="0">
                <a:latin typeface="Candara" panose="020E0502030303020204" pitchFamily="34" charset="0"/>
                <a:cs typeface="Calibri" panose="020F0502020204030204"/>
              </a:rPr>
              <a:t>Pembangunan;</a:t>
            </a:r>
            <a:r>
              <a:rPr sz="900" b="1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9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90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900" spc="-5" dirty="0" err="1">
                <a:latin typeface="Candara" panose="020E0502030303020204" pitchFamily="34" charset="0"/>
                <a:cs typeface="Calibri" panose="020F0502020204030204"/>
              </a:rPr>
              <a:t>Purworejo</a:t>
            </a:r>
            <a:r>
              <a:rPr sz="900" spc="-5" dirty="0">
                <a:latin typeface="Candara" panose="020E0502030303020204" pitchFamily="34" charset="0"/>
                <a:cs typeface="Calibri" panose="020F0502020204030204"/>
              </a:rPr>
              <a:t>,</a:t>
            </a:r>
            <a:r>
              <a:rPr lang="en-US" sz="900" spc="-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lang="en-US" sz="9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lang="en-US" sz="900" spc="-5" dirty="0">
                <a:latin typeface="Candara" panose="020E0502030303020204" pitchFamily="34" charset="0"/>
                <a:cs typeface="Calibri" panose="020F0502020204030204"/>
              </a:rPr>
              <a:t>. Semarang </a:t>
            </a:r>
            <a:endParaRPr lang="fi-FI" sz="90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17" name="object 9">
            <a:extLst>
              <a:ext uri="{FF2B5EF4-FFF2-40B4-BE49-F238E27FC236}">
                <a16:creationId xmlns:a16="http://schemas.microsoft.com/office/drawing/2014/main" id="{56CA7DD6-F156-441D-B7BF-99F041318B6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0" y="4279900"/>
            <a:ext cx="317500" cy="330200"/>
          </a:xfrm>
          <a:prstGeom prst="rect">
            <a:avLst/>
          </a:prstGeom>
        </p:spPr>
      </p:pic>
      <p:grpSp>
        <p:nvGrpSpPr>
          <p:cNvPr id="18" name="object 12">
            <a:extLst>
              <a:ext uri="{FF2B5EF4-FFF2-40B4-BE49-F238E27FC236}">
                <a16:creationId xmlns:a16="http://schemas.microsoft.com/office/drawing/2014/main" id="{1C124237-C19E-4BDF-8969-AD361FE02DEC}"/>
              </a:ext>
            </a:extLst>
          </p:cNvPr>
          <p:cNvGrpSpPr/>
          <p:nvPr/>
        </p:nvGrpSpPr>
        <p:grpSpPr>
          <a:xfrm>
            <a:off x="4330700" y="4521200"/>
            <a:ext cx="2933700" cy="520700"/>
            <a:chOff x="4330700" y="4521200"/>
            <a:chExt cx="2933700" cy="520700"/>
          </a:xfrm>
        </p:grpSpPr>
        <p:pic>
          <p:nvPicPr>
            <p:cNvPr id="46" name="object 13">
              <a:extLst>
                <a:ext uri="{FF2B5EF4-FFF2-40B4-BE49-F238E27FC236}">
                  <a16:creationId xmlns:a16="http://schemas.microsoft.com/office/drawing/2014/main" id="{8A47F508-8EFE-4450-87F7-0729AC6570A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0700" y="4521200"/>
              <a:ext cx="317500" cy="317500"/>
            </a:xfrm>
            <a:prstGeom prst="rect">
              <a:avLst/>
            </a:prstGeom>
          </p:spPr>
        </p:pic>
        <p:pic>
          <p:nvPicPr>
            <p:cNvPr id="47" name="object 14">
              <a:extLst>
                <a:ext uri="{FF2B5EF4-FFF2-40B4-BE49-F238E27FC236}">
                  <a16:creationId xmlns:a16="http://schemas.microsoft.com/office/drawing/2014/main" id="{90C625D0-8E57-4292-9A79-6BED600D80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1700" y="4635500"/>
              <a:ext cx="317500" cy="330200"/>
            </a:xfrm>
            <a:prstGeom prst="rect">
              <a:avLst/>
            </a:prstGeom>
          </p:spPr>
        </p:pic>
        <p:pic>
          <p:nvPicPr>
            <p:cNvPr id="48" name="object 15">
              <a:extLst>
                <a:ext uri="{FF2B5EF4-FFF2-40B4-BE49-F238E27FC236}">
                  <a16:creationId xmlns:a16="http://schemas.microsoft.com/office/drawing/2014/main" id="{BBAF8858-4442-4045-BBC1-8A2D1DCE86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200" y="4724400"/>
              <a:ext cx="330200" cy="317500"/>
            </a:xfrm>
            <a:prstGeom prst="rect">
              <a:avLst/>
            </a:prstGeom>
          </p:spPr>
        </p:pic>
      </p:grpSp>
      <p:sp>
        <p:nvSpPr>
          <p:cNvPr id="19" name="object 16">
            <a:extLst>
              <a:ext uri="{FF2B5EF4-FFF2-40B4-BE49-F238E27FC236}">
                <a16:creationId xmlns:a16="http://schemas.microsoft.com/office/drawing/2014/main" id="{9CB2FC6E-B298-421E-AE96-97E23492D36B}"/>
              </a:ext>
            </a:extLst>
          </p:cNvPr>
          <p:cNvSpPr txBox="1"/>
          <p:nvPr/>
        </p:nvSpPr>
        <p:spPr>
          <a:xfrm>
            <a:off x="5758647" y="4381500"/>
            <a:ext cx="4132579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2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Revitalisasi</a:t>
            </a:r>
            <a:r>
              <a:rPr sz="1000" dirty="0">
                <a:latin typeface="Candara" panose="020E0502030303020204" pitchFamily="34" charset="0"/>
                <a:cs typeface="Calibri" panose="020F0502020204030204"/>
              </a:rPr>
              <a:t>:</a:t>
            </a:r>
            <a:r>
              <a:rPr sz="1000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1000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Lombok</a:t>
            </a:r>
            <a:r>
              <a:rPr sz="1000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Utara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  <a:p>
            <a:pPr marL="1487805">
              <a:lnSpc>
                <a:spcPct val="100000"/>
              </a:lnSpc>
              <a:spcBef>
                <a:spcPts val="34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4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Pembangunan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  <a:p>
            <a:pPr marL="1487805">
              <a:lnSpc>
                <a:spcPct val="100000"/>
              </a:lnSpc>
              <a:spcBef>
                <a:spcPts val="40"/>
              </a:spcBef>
            </a:pPr>
            <a:r>
              <a:rPr sz="10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. Manggarai</a:t>
            </a:r>
            <a:r>
              <a:rPr sz="1000" spc="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Barat,</a:t>
            </a:r>
            <a:r>
              <a:rPr sz="1000" dirty="0">
                <a:latin typeface="Candara" panose="020E0502030303020204" pitchFamily="34" charset="0"/>
                <a:cs typeface="Calibri" panose="020F0502020204030204"/>
              </a:rPr>
              <a:t> </a:t>
            </a:r>
            <a:endParaRPr sz="90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20" name="object 17">
            <a:extLst>
              <a:ext uri="{FF2B5EF4-FFF2-40B4-BE49-F238E27FC236}">
                <a16:creationId xmlns:a16="http://schemas.microsoft.com/office/drawing/2014/main" id="{0784DBC3-6C87-4B83-B05D-0671CCD23F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74000" y="2070100"/>
            <a:ext cx="330200" cy="330200"/>
          </a:xfrm>
          <a:prstGeom prst="rect">
            <a:avLst/>
          </a:prstGeom>
        </p:spPr>
      </p:pic>
      <p:sp>
        <p:nvSpPr>
          <p:cNvPr id="21" name="object 18">
            <a:extLst>
              <a:ext uri="{FF2B5EF4-FFF2-40B4-BE49-F238E27FC236}">
                <a16:creationId xmlns:a16="http://schemas.microsoft.com/office/drawing/2014/main" id="{91CFBC69-CBB3-46FA-9900-16184A49ADF3}"/>
              </a:ext>
            </a:extLst>
          </p:cNvPr>
          <p:cNvSpPr txBox="1"/>
          <p:nvPr/>
        </p:nvSpPr>
        <p:spPr>
          <a:xfrm>
            <a:off x="7340027" y="1701800"/>
            <a:ext cx="1111885" cy="634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4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Pembangunan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  <a:p>
            <a:pPr marL="12700" marR="5080">
              <a:lnSpc>
                <a:spcPct val="104000"/>
              </a:lnSpc>
            </a:pP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1000" spc="17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Minahasa</a:t>
            </a:r>
            <a:r>
              <a:rPr sz="1000" spc="17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Utara, Kota</a:t>
            </a:r>
            <a:r>
              <a:rPr sz="1000" spc="-2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Bitung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22" name="object 19">
            <a:extLst>
              <a:ext uri="{FF2B5EF4-FFF2-40B4-BE49-F238E27FC236}">
                <a16:creationId xmlns:a16="http://schemas.microsoft.com/office/drawing/2014/main" id="{003D3E7B-6F66-467C-904E-6A4E9A085D7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7100" y="4546600"/>
            <a:ext cx="317500" cy="317500"/>
          </a:xfrm>
          <a:prstGeom prst="rect">
            <a:avLst/>
          </a:prstGeom>
        </p:spPr>
      </p:pic>
      <p:sp>
        <p:nvSpPr>
          <p:cNvPr id="23" name="object 21">
            <a:extLst>
              <a:ext uri="{FF2B5EF4-FFF2-40B4-BE49-F238E27FC236}">
                <a16:creationId xmlns:a16="http://schemas.microsoft.com/office/drawing/2014/main" id="{E9180CC3-DDFF-4CB8-A24B-E669661D6764}"/>
              </a:ext>
            </a:extLst>
          </p:cNvPr>
          <p:cNvSpPr txBox="1"/>
          <p:nvPr/>
        </p:nvSpPr>
        <p:spPr>
          <a:xfrm>
            <a:off x="4141732" y="4951772"/>
            <a:ext cx="1301886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lang="en-US" sz="1000" b="1" spc="-3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lang="en-US" sz="1000" b="1" spc="-5" dirty="0">
                <a:latin typeface="Candara" panose="020E0502030303020204" pitchFamily="34" charset="0"/>
                <a:cs typeface="Calibri" panose="020F0502020204030204"/>
              </a:rPr>
              <a:t>Pembangunan:</a:t>
            </a:r>
            <a:r>
              <a:rPr lang="en-US" sz="1000" b="1" spc="-25" dirty="0">
                <a:latin typeface="Candara" panose="020E0502030303020204" pitchFamily="34" charset="0"/>
                <a:cs typeface="Calibri" panose="020F0502020204030204"/>
              </a:rPr>
              <a:t> </a:t>
            </a:r>
          </a:p>
          <a:p>
            <a:pPr marL="12700">
              <a:spcBef>
                <a:spcPts val="100"/>
              </a:spcBef>
            </a:pPr>
            <a:r>
              <a:rPr lang="en-US" sz="10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lang="en-US" sz="1000" spc="-5" dirty="0">
                <a:latin typeface="Candara" panose="020E0502030303020204" pitchFamily="34" charset="0"/>
                <a:cs typeface="Calibri" panose="020F0502020204030204"/>
              </a:rPr>
              <a:t>. </a:t>
            </a:r>
            <a:r>
              <a:rPr lang="en-US" sz="1000" spc="-5" dirty="0" err="1">
                <a:latin typeface="Candara" panose="020E0502030303020204" pitchFamily="34" charset="0"/>
                <a:cs typeface="Calibri" panose="020F0502020204030204"/>
              </a:rPr>
              <a:t>Bondowoso</a:t>
            </a:r>
            <a:endParaRPr lang="en-US" sz="1000" spc="-5" dirty="0">
              <a:latin typeface="Candara" panose="020E0502030303020204" pitchFamily="34" charset="0"/>
              <a:cs typeface="Calibri" panose="020F0502020204030204"/>
            </a:endParaRPr>
          </a:p>
          <a:p>
            <a:pPr marL="12700">
              <a:spcBef>
                <a:spcPts val="100"/>
              </a:spcBef>
            </a:pPr>
            <a:r>
              <a:rPr lang="en-US" sz="1000" b="1" dirty="0">
                <a:latin typeface="Candara" panose="020E0502030303020204" pitchFamily="34" charset="0"/>
                <a:cs typeface="Calibri" panose="020F0502020204030204"/>
              </a:rPr>
              <a:t>M</a:t>
            </a:r>
            <a:r>
              <a:rPr lang="en-US" sz="1000" b="1" spc="-5" dirty="0">
                <a:latin typeface="Candara" panose="020E0502030303020204" pitchFamily="34" charset="0"/>
                <a:cs typeface="Calibri" panose="020F0502020204030204"/>
              </a:rPr>
              <a:t>en</a:t>
            </a:r>
            <a:r>
              <a:rPr lang="en-US" sz="1000" b="1" dirty="0">
                <a:latin typeface="Candara" panose="020E0502030303020204" pitchFamily="34" charset="0"/>
                <a:cs typeface="Calibri" panose="020F0502020204030204"/>
              </a:rPr>
              <a:t>u</a:t>
            </a:r>
            <a:r>
              <a:rPr lang="en-US" sz="1000" b="1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lang="en-US" sz="1000" b="1" spc="-5" dirty="0" err="1">
                <a:latin typeface="Candara" panose="020E0502030303020204" pitchFamily="34" charset="0"/>
                <a:cs typeface="Calibri" panose="020F0502020204030204"/>
              </a:rPr>
              <a:t>Rev</a:t>
            </a:r>
            <a:r>
              <a:rPr lang="en-US" sz="1000" b="1" dirty="0" err="1">
                <a:latin typeface="Candara" panose="020E0502030303020204" pitchFamily="34" charset="0"/>
                <a:cs typeface="Calibri" panose="020F0502020204030204"/>
              </a:rPr>
              <a:t>i</a:t>
            </a:r>
            <a:r>
              <a:rPr lang="en-US" sz="1000" b="1" spc="-5" dirty="0" err="1">
                <a:latin typeface="Candara" panose="020E0502030303020204" pitchFamily="34" charset="0"/>
                <a:cs typeface="Calibri" panose="020F0502020204030204"/>
              </a:rPr>
              <a:t>t</a:t>
            </a:r>
            <a:r>
              <a:rPr lang="en-US" sz="1000" b="1" spc="5" dirty="0" err="1">
                <a:latin typeface="Candara" panose="020E0502030303020204" pitchFamily="34" charset="0"/>
                <a:cs typeface="Calibri" panose="020F0502020204030204"/>
              </a:rPr>
              <a:t>a</a:t>
            </a:r>
            <a:r>
              <a:rPr lang="en-US" sz="1000" b="1" dirty="0" err="1">
                <a:latin typeface="Candara" panose="020E0502030303020204" pitchFamily="34" charset="0"/>
                <a:cs typeface="Calibri" panose="020F0502020204030204"/>
              </a:rPr>
              <a:t>li</a:t>
            </a:r>
            <a:r>
              <a:rPr lang="en-US" sz="1000" b="1" spc="5" dirty="0" err="1">
                <a:latin typeface="Candara" panose="020E0502030303020204" pitchFamily="34" charset="0"/>
                <a:cs typeface="Calibri" panose="020F0502020204030204"/>
              </a:rPr>
              <a:t>sas</a:t>
            </a:r>
            <a:r>
              <a:rPr lang="en-US" sz="1000" b="1" dirty="0" err="1">
                <a:latin typeface="Candara" panose="020E0502030303020204" pitchFamily="34" charset="0"/>
                <a:cs typeface="Calibri" panose="020F0502020204030204"/>
              </a:rPr>
              <a:t>i</a:t>
            </a:r>
            <a:r>
              <a:rPr lang="en-US" sz="1000" b="1" dirty="0">
                <a:latin typeface="Candara" panose="020E0502030303020204" pitchFamily="34" charset="0"/>
                <a:cs typeface="Calibri" panose="020F0502020204030204"/>
              </a:rPr>
              <a:t>:</a:t>
            </a:r>
            <a:r>
              <a:rPr lang="en-US" sz="1000" b="1" spc="-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lang="en-US" sz="1000" spc="-5" dirty="0" err="1">
                <a:latin typeface="Candara" panose="020E0502030303020204" pitchFamily="34" charset="0"/>
                <a:cs typeface="Calibri" panose="020F0502020204030204"/>
              </a:rPr>
              <a:t>K</a:t>
            </a:r>
            <a:r>
              <a:rPr lang="en-US" sz="1000" dirty="0" err="1">
                <a:latin typeface="Candara" panose="020E0502030303020204" pitchFamily="34" charset="0"/>
                <a:cs typeface="Calibri" panose="020F0502020204030204"/>
              </a:rPr>
              <a:t>ab</a:t>
            </a:r>
            <a:r>
              <a:rPr lang="en-US" sz="1000" dirty="0">
                <a:latin typeface="Candara" panose="020E0502030303020204" pitchFamily="34" charset="0"/>
                <a:cs typeface="Calibri" panose="020F0502020204030204"/>
              </a:rPr>
              <a:t>.  </a:t>
            </a:r>
            <a:r>
              <a:rPr lang="en-US" sz="1000" spc="-5" dirty="0" err="1">
                <a:latin typeface="Candara" panose="020E0502030303020204" pitchFamily="34" charset="0"/>
                <a:cs typeface="Calibri" panose="020F0502020204030204"/>
              </a:rPr>
              <a:t>Pacitan</a:t>
            </a:r>
            <a:r>
              <a:rPr lang="en-US" sz="1000" spc="-5" dirty="0">
                <a:latin typeface="Candara" panose="020E0502030303020204" pitchFamily="34" charset="0"/>
                <a:cs typeface="Calibri" panose="020F0502020204030204"/>
              </a:rPr>
              <a:t>,</a:t>
            </a:r>
            <a:r>
              <a:rPr lang="en-US" sz="1000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lang="en-US" sz="10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lang="en-US" sz="1000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lang="en-US" sz="1000" dirty="0">
                <a:latin typeface="Candara" panose="020E0502030303020204" pitchFamily="34" charset="0"/>
                <a:cs typeface="Calibri" panose="020F0502020204030204"/>
              </a:rPr>
              <a:t>Malang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000" dirty="0">
              <a:latin typeface="Candara" panose="020E0502030303020204" pitchFamily="34" charset="0"/>
              <a:cs typeface="Calibri" panose="020F0502020204030204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9AAED9CE-AD79-4AA0-B121-5444BB8ECD50}"/>
              </a:ext>
            </a:extLst>
          </p:cNvPr>
          <p:cNvSpPr txBox="1"/>
          <p:nvPr/>
        </p:nvSpPr>
        <p:spPr>
          <a:xfrm>
            <a:off x="3420990" y="2882900"/>
            <a:ext cx="1686560" cy="32162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4000"/>
              </a:lnSpc>
              <a:spcBef>
                <a:spcPts val="6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Revitalisasi:</a:t>
            </a:r>
            <a:r>
              <a:rPr sz="1000" b="1" spc="-1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 Belitung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</p:txBody>
      </p:sp>
      <p:grpSp>
        <p:nvGrpSpPr>
          <p:cNvPr id="25" name="object 25">
            <a:extLst>
              <a:ext uri="{FF2B5EF4-FFF2-40B4-BE49-F238E27FC236}">
                <a16:creationId xmlns:a16="http://schemas.microsoft.com/office/drawing/2014/main" id="{669E47B9-B855-4A95-94A7-E050780A02F8}"/>
              </a:ext>
            </a:extLst>
          </p:cNvPr>
          <p:cNvGrpSpPr/>
          <p:nvPr/>
        </p:nvGrpSpPr>
        <p:grpSpPr>
          <a:xfrm>
            <a:off x="3149600" y="1930400"/>
            <a:ext cx="5930900" cy="1968500"/>
            <a:chOff x="3149600" y="1930400"/>
            <a:chExt cx="5930900" cy="1968500"/>
          </a:xfrm>
        </p:grpSpPr>
        <p:pic>
          <p:nvPicPr>
            <p:cNvPr id="43" name="object 26">
              <a:extLst>
                <a:ext uri="{FF2B5EF4-FFF2-40B4-BE49-F238E27FC236}">
                  <a16:creationId xmlns:a16="http://schemas.microsoft.com/office/drawing/2014/main" id="{D2E2BEA1-6EB3-4946-A644-1295F10CF97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9600" y="2908300"/>
              <a:ext cx="330200" cy="330200"/>
            </a:xfrm>
            <a:prstGeom prst="rect">
              <a:avLst/>
            </a:prstGeom>
          </p:spPr>
        </p:pic>
        <p:pic>
          <p:nvPicPr>
            <p:cNvPr id="44" name="object 27">
              <a:extLst>
                <a:ext uri="{FF2B5EF4-FFF2-40B4-BE49-F238E27FC236}">
                  <a16:creationId xmlns:a16="http://schemas.microsoft.com/office/drawing/2014/main" id="{72F21761-17D5-4F30-8C9B-7F7413F2885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3600" y="3568700"/>
              <a:ext cx="330200" cy="330200"/>
            </a:xfrm>
            <a:prstGeom prst="rect">
              <a:avLst/>
            </a:prstGeom>
          </p:spPr>
        </p:pic>
        <p:pic>
          <p:nvPicPr>
            <p:cNvPr id="45" name="object 28">
              <a:extLst>
                <a:ext uri="{FF2B5EF4-FFF2-40B4-BE49-F238E27FC236}">
                  <a16:creationId xmlns:a16="http://schemas.microsoft.com/office/drawing/2014/main" id="{E88D8636-41A1-4A1C-8655-0C74E6BDC2F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3000" y="1930400"/>
              <a:ext cx="317500" cy="330200"/>
            </a:xfrm>
            <a:prstGeom prst="rect">
              <a:avLst/>
            </a:prstGeom>
          </p:spPr>
        </p:pic>
      </p:grpSp>
      <p:sp>
        <p:nvSpPr>
          <p:cNvPr id="26" name="object 29">
            <a:extLst>
              <a:ext uri="{FF2B5EF4-FFF2-40B4-BE49-F238E27FC236}">
                <a16:creationId xmlns:a16="http://schemas.microsoft.com/office/drawing/2014/main" id="{7A5AEACF-AF92-4B1B-B5AF-7D00649E2D4D}"/>
              </a:ext>
            </a:extLst>
          </p:cNvPr>
          <p:cNvSpPr txBox="1"/>
          <p:nvPr/>
        </p:nvSpPr>
        <p:spPr>
          <a:xfrm>
            <a:off x="9108102" y="1790700"/>
            <a:ext cx="154719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4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Pembangunan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1000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Pulau</a:t>
            </a:r>
            <a:r>
              <a:rPr sz="1000" spc="-1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 err="1">
                <a:latin typeface="Candara" panose="020E0502030303020204" pitchFamily="34" charset="0"/>
                <a:cs typeface="Calibri" panose="020F0502020204030204"/>
              </a:rPr>
              <a:t>Morotai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,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27" name="object 30">
            <a:extLst>
              <a:ext uri="{FF2B5EF4-FFF2-40B4-BE49-F238E27FC236}">
                <a16:creationId xmlns:a16="http://schemas.microsoft.com/office/drawing/2014/main" id="{967126FB-06C7-4E2F-98A9-C52E0862581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63100" y="2717800"/>
            <a:ext cx="330200" cy="330200"/>
          </a:xfrm>
          <a:prstGeom prst="rect">
            <a:avLst/>
          </a:prstGeom>
        </p:spPr>
      </p:pic>
      <p:grpSp>
        <p:nvGrpSpPr>
          <p:cNvPr id="28" name="object 32">
            <a:extLst>
              <a:ext uri="{FF2B5EF4-FFF2-40B4-BE49-F238E27FC236}">
                <a16:creationId xmlns:a16="http://schemas.microsoft.com/office/drawing/2014/main" id="{F5C2320E-B892-4479-A0B7-CD9A2A29524C}"/>
              </a:ext>
            </a:extLst>
          </p:cNvPr>
          <p:cNvGrpSpPr/>
          <p:nvPr/>
        </p:nvGrpSpPr>
        <p:grpSpPr>
          <a:xfrm>
            <a:off x="1790700" y="2603500"/>
            <a:ext cx="9931400" cy="1041400"/>
            <a:chOff x="1790700" y="2603500"/>
            <a:chExt cx="9931400" cy="1041400"/>
          </a:xfrm>
        </p:grpSpPr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453F755A-998B-4EF4-89B2-1EA426F1776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04600" y="3314700"/>
              <a:ext cx="317500" cy="330200"/>
            </a:xfrm>
            <a:prstGeom prst="rect">
              <a:avLst/>
            </a:prstGeom>
          </p:spPr>
        </p:pic>
        <p:pic>
          <p:nvPicPr>
            <p:cNvPr id="42" name="object 34">
              <a:extLst>
                <a:ext uri="{FF2B5EF4-FFF2-40B4-BE49-F238E27FC236}">
                  <a16:creationId xmlns:a16="http://schemas.microsoft.com/office/drawing/2014/main" id="{DA8890A7-2CCA-4C3F-BCBF-C97432F7093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0700" y="2603500"/>
              <a:ext cx="330200" cy="317500"/>
            </a:xfrm>
            <a:prstGeom prst="rect">
              <a:avLst/>
            </a:prstGeom>
          </p:spPr>
        </p:pic>
      </p:grpSp>
      <p:pic>
        <p:nvPicPr>
          <p:cNvPr id="29" name="object 36">
            <a:extLst>
              <a:ext uri="{FF2B5EF4-FFF2-40B4-BE49-F238E27FC236}">
                <a16:creationId xmlns:a16="http://schemas.microsoft.com/office/drawing/2014/main" id="{5535B793-2069-4794-BCCF-14130817B7A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32100" y="2146300"/>
            <a:ext cx="317500" cy="317500"/>
          </a:xfrm>
          <a:prstGeom prst="rect">
            <a:avLst/>
          </a:prstGeom>
        </p:spPr>
      </p:pic>
      <p:pic>
        <p:nvPicPr>
          <p:cNvPr id="30" name="object 38">
            <a:extLst>
              <a:ext uri="{FF2B5EF4-FFF2-40B4-BE49-F238E27FC236}">
                <a16:creationId xmlns:a16="http://schemas.microsoft.com/office/drawing/2014/main" id="{909B2BF3-BD58-470E-998C-0A12A241D72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81400" y="4318000"/>
            <a:ext cx="330200" cy="317500"/>
          </a:xfrm>
          <a:prstGeom prst="rect">
            <a:avLst/>
          </a:prstGeom>
        </p:spPr>
      </p:pic>
      <p:sp>
        <p:nvSpPr>
          <p:cNvPr id="31" name="object 39">
            <a:extLst>
              <a:ext uri="{FF2B5EF4-FFF2-40B4-BE49-F238E27FC236}">
                <a16:creationId xmlns:a16="http://schemas.microsoft.com/office/drawing/2014/main" id="{8B29D208-EFD7-49AA-BB19-4DD84FEBAAC9}"/>
              </a:ext>
            </a:extLst>
          </p:cNvPr>
          <p:cNvSpPr txBox="1"/>
          <p:nvPr/>
        </p:nvSpPr>
        <p:spPr>
          <a:xfrm>
            <a:off x="1382936" y="4394200"/>
            <a:ext cx="2465163" cy="16158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4000"/>
              </a:lnSpc>
              <a:spcBef>
                <a:spcPts val="6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 Pembangunan: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. Bandung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32" name="object 40">
            <a:extLst>
              <a:ext uri="{FF2B5EF4-FFF2-40B4-BE49-F238E27FC236}">
                <a16:creationId xmlns:a16="http://schemas.microsoft.com/office/drawing/2014/main" id="{E8F1AC36-D92C-439C-B5B6-8D3C86170FD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63900" y="4025900"/>
            <a:ext cx="317500" cy="330200"/>
          </a:xfrm>
          <a:prstGeom prst="rect">
            <a:avLst/>
          </a:prstGeom>
        </p:spPr>
      </p:pic>
      <p:pic>
        <p:nvPicPr>
          <p:cNvPr id="33" name="object 42">
            <a:extLst>
              <a:ext uri="{FF2B5EF4-FFF2-40B4-BE49-F238E27FC236}">
                <a16:creationId xmlns:a16="http://schemas.microsoft.com/office/drawing/2014/main" id="{DBEE7E4D-2E98-4DF1-89F8-B91B9AC346C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67500" y="3873500"/>
            <a:ext cx="330200" cy="330200"/>
          </a:xfrm>
          <a:prstGeom prst="rect">
            <a:avLst/>
          </a:prstGeom>
        </p:spPr>
      </p:pic>
      <p:sp>
        <p:nvSpPr>
          <p:cNvPr id="34" name="object 43">
            <a:extLst>
              <a:ext uri="{FF2B5EF4-FFF2-40B4-BE49-F238E27FC236}">
                <a16:creationId xmlns:a16="http://schemas.microsoft.com/office/drawing/2014/main" id="{07AADF28-4FD6-49F4-B398-448E841FA99F}"/>
              </a:ext>
            </a:extLst>
          </p:cNvPr>
          <p:cNvSpPr txBox="1"/>
          <p:nvPr/>
        </p:nvSpPr>
        <p:spPr>
          <a:xfrm>
            <a:off x="6943129" y="3543300"/>
            <a:ext cx="3575685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705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3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Pembangunan:</a:t>
            </a:r>
            <a:r>
              <a:rPr sz="1000" b="1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Kota</a:t>
            </a:r>
            <a:r>
              <a:rPr sz="1000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dirty="0">
                <a:latin typeface="Candara" panose="020E0502030303020204" pitchFamily="34" charset="0"/>
                <a:cs typeface="Calibri" panose="020F0502020204030204"/>
              </a:rPr>
              <a:t>Kendari</a:t>
            </a:r>
          </a:p>
          <a:p>
            <a:pPr marL="527050">
              <a:lnSpc>
                <a:spcPct val="100000"/>
              </a:lnSpc>
              <a:spcBef>
                <a:spcPts val="4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2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Revitalisasi:</a:t>
            </a:r>
            <a:r>
              <a:rPr sz="1000" b="1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1000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Wakatobi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900" b="1" spc="-1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Pembangunan</a:t>
            </a:r>
            <a:r>
              <a:rPr sz="900" b="1" spc="-5" dirty="0">
                <a:latin typeface="Candara" panose="020E0502030303020204" pitchFamily="34" charset="0"/>
                <a:cs typeface="Calibri" panose="020F0502020204030204"/>
              </a:rPr>
              <a:t>:</a:t>
            </a:r>
            <a:r>
              <a:rPr sz="900" b="1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9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sz="900" spc="-5" dirty="0">
                <a:latin typeface="Candara" panose="020E0502030303020204" pitchFamily="34" charset="0"/>
                <a:cs typeface="Calibri" panose="020F0502020204030204"/>
              </a:rPr>
              <a:t>. </a:t>
            </a:r>
            <a:r>
              <a:rPr sz="900" spc="-5" dirty="0" err="1">
                <a:latin typeface="Candara" panose="020E0502030303020204" pitchFamily="34" charset="0"/>
                <a:cs typeface="Calibri" panose="020F0502020204030204"/>
              </a:rPr>
              <a:t>Maros</a:t>
            </a:r>
            <a:endParaRPr sz="900" dirty="0">
              <a:latin typeface="Candara" panose="020E0502030303020204" pitchFamily="34" charset="0"/>
              <a:cs typeface="Calibri" panose="020F0502020204030204"/>
            </a:endParaRPr>
          </a:p>
        </p:txBody>
      </p:sp>
      <p:pic>
        <p:nvPicPr>
          <p:cNvPr id="35" name="object 44">
            <a:extLst>
              <a:ext uri="{FF2B5EF4-FFF2-40B4-BE49-F238E27FC236}">
                <a16:creationId xmlns:a16="http://schemas.microsoft.com/office/drawing/2014/main" id="{5B2F1390-4E18-463B-94A8-DE6C33FBF63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4500" y="2438400"/>
            <a:ext cx="317500" cy="317500"/>
          </a:xfrm>
          <a:prstGeom prst="rect">
            <a:avLst/>
          </a:prstGeom>
        </p:spPr>
      </p:pic>
      <p:pic>
        <p:nvPicPr>
          <p:cNvPr id="36" name="object 46">
            <a:extLst>
              <a:ext uri="{FF2B5EF4-FFF2-40B4-BE49-F238E27FC236}">
                <a16:creationId xmlns:a16="http://schemas.microsoft.com/office/drawing/2014/main" id="{EE3E7972-6435-48C7-82B6-64D748F5E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8200" y="2235200"/>
            <a:ext cx="330200" cy="330200"/>
          </a:xfrm>
          <a:prstGeom prst="rect">
            <a:avLst/>
          </a:prstGeom>
        </p:spPr>
      </p:pic>
      <p:sp>
        <p:nvSpPr>
          <p:cNvPr id="37" name="object 48">
            <a:extLst>
              <a:ext uri="{FF2B5EF4-FFF2-40B4-BE49-F238E27FC236}">
                <a16:creationId xmlns:a16="http://schemas.microsoft.com/office/drawing/2014/main" id="{2EB96845-6D0B-4111-97C0-8DD51DA1F518}"/>
              </a:ext>
            </a:extLst>
          </p:cNvPr>
          <p:cNvSpPr txBox="1"/>
          <p:nvPr/>
        </p:nvSpPr>
        <p:spPr>
          <a:xfrm>
            <a:off x="10979256" y="3644900"/>
            <a:ext cx="1080646" cy="48167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4000"/>
              </a:lnSpc>
              <a:spcBef>
                <a:spcPts val="60"/>
              </a:spcBef>
            </a:pP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M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en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u</a:t>
            </a:r>
            <a:r>
              <a:rPr sz="1000" b="1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</a:t>
            </a:r>
            <a:r>
              <a:rPr sz="1000" b="1" spc="5" dirty="0">
                <a:latin typeface="Candara" panose="020E0502030303020204" pitchFamily="34" charset="0"/>
                <a:cs typeface="Calibri" panose="020F0502020204030204"/>
              </a:rPr>
              <a:t>a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ngun</a:t>
            </a:r>
            <a:r>
              <a:rPr sz="1000" b="1" spc="5" dirty="0">
                <a:latin typeface="Candara" panose="020E0502030303020204" pitchFamily="34" charset="0"/>
                <a:cs typeface="Calibri" panose="020F0502020204030204"/>
              </a:rPr>
              <a:t>a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n 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 </a:t>
            </a:r>
            <a:r>
              <a:rPr sz="1000" dirty="0">
                <a:latin typeface="Candara" panose="020E0502030303020204" pitchFamily="34" charset="0"/>
                <a:cs typeface="Calibri" panose="020F0502020204030204"/>
              </a:rPr>
              <a:t>Biak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Nufamor, </a:t>
            </a:r>
            <a:r>
              <a:rPr sz="1000" dirty="0">
                <a:latin typeface="Candara" panose="020E0502030303020204" pitchFamily="34" charset="0"/>
                <a:cs typeface="Calibri" panose="020F0502020204030204"/>
              </a:rPr>
              <a:t> </a:t>
            </a:r>
          </a:p>
        </p:txBody>
      </p:sp>
      <p:pic>
        <p:nvPicPr>
          <p:cNvPr id="38" name="object 49">
            <a:extLst>
              <a:ext uri="{FF2B5EF4-FFF2-40B4-BE49-F238E27FC236}">
                <a16:creationId xmlns:a16="http://schemas.microsoft.com/office/drawing/2014/main" id="{30AAB642-8344-47DC-A770-378E6FDF99A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37200" y="4610100"/>
            <a:ext cx="330200" cy="317500"/>
          </a:xfrm>
          <a:prstGeom prst="rect">
            <a:avLst/>
          </a:prstGeom>
        </p:spPr>
      </p:pic>
      <p:sp>
        <p:nvSpPr>
          <p:cNvPr id="39" name="object 50">
            <a:extLst>
              <a:ext uri="{FF2B5EF4-FFF2-40B4-BE49-F238E27FC236}">
                <a16:creationId xmlns:a16="http://schemas.microsoft.com/office/drawing/2014/main" id="{47D61C9B-33DA-40D4-AA21-D92A2ADB5757}"/>
              </a:ext>
            </a:extLst>
          </p:cNvPr>
          <p:cNvSpPr txBox="1"/>
          <p:nvPr/>
        </p:nvSpPr>
        <p:spPr>
          <a:xfrm>
            <a:off x="5605212" y="5080000"/>
            <a:ext cx="2395788" cy="649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4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Pembangunan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  <a:p>
            <a:pPr marL="12700" marR="5080">
              <a:lnSpc>
                <a:spcPct val="99000"/>
              </a:lnSpc>
              <a:spcBef>
                <a:spcPts val="50"/>
              </a:spcBef>
            </a:pP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 Kab. </a:t>
            </a:r>
            <a:r>
              <a:rPr sz="1000" dirty="0">
                <a:latin typeface="Candara" panose="020E0502030303020204" pitchFamily="34" charset="0"/>
                <a:cs typeface="Calibri" panose="020F0502020204030204"/>
              </a:rPr>
              <a:t>Klungkung, </a:t>
            </a:r>
            <a:r>
              <a:rPr sz="1000" spc="-5" dirty="0" err="1">
                <a:latin typeface="Candara" panose="020E0502030303020204" pitchFamily="34" charset="0"/>
                <a:cs typeface="Calibri" panose="020F0502020204030204"/>
              </a:rPr>
              <a:t>Kab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.</a:t>
            </a:r>
            <a:r>
              <a:rPr sz="1000" spc="17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 err="1">
                <a:latin typeface="Candara" panose="020E0502030303020204" pitchFamily="34" charset="0"/>
                <a:cs typeface="Calibri" panose="020F0502020204030204"/>
              </a:rPr>
              <a:t>Buleleng</a:t>
            </a:r>
            <a:endParaRPr lang="en-US" sz="1000" spc="-5" dirty="0">
              <a:latin typeface="Candara" panose="020E0502030303020204" pitchFamily="34" charset="0"/>
              <a:cs typeface="Calibri" panose="020F0502020204030204"/>
            </a:endParaRPr>
          </a:p>
          <a:p>
            <a:pPr marL="12700" marR="5080">
              <a:lnSpc>
                <a:spcPct val="99000"/>
              </a:lnSpc>
              <a:spcBef>
                <a:spcPts val="50"/>
              </a:spcBef>
            </a:pP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Menu</a:t>
            </a:r>
            <a:r>
              <a:rPr sz="1000" b="1" spc="-2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b="1" dirty="0">
                <a:latin typeface="Candara" panose="020E0502030303020204" pitchFamily="34" charset="0"/>
                <a:cs typeface="Calibri" panose="020F0502020204030204"/>
              </a:rPr>
              <a:t>Revitalisasi:</a:t>
            </a:r>
            <a:r>
              <a:rPr sz="1000" b="1" spc="-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1000" spc="-1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Gianyar,</a:t>
            </a:r>
            <a:r>
              <a:rPr sz="1000" spc="-10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Kab.</a:t>
            </a:r>
            <a:r>
              <a:rPr sz="1000" spc="-15" dirty="0">
                <a:latin typeface="Candara" panose="020E0502030303020204" pitchFamily="34" charset="0"/>
                <a:cs typeface="Calibri" panose="020F0502020204030204"/>
              </a:rPr>
              <a:t> </a:t>
            </a:r>
            <a:r>
              <a:rPr sz="1000" spc="-5" dirty="0">
                <a:latin typeface="Candara" panose="020E0502030303020204" pitchFamily="34" charset="0"/>
                <a:cs typeface="Calibri" panose="020F0502020204030204"/>
              </a:rPr>
              <a:t>Jembrana</a:t>
            </a:r>
            <a:endParaRPr sz="1000" dirty="0">
              <a:latin typeface="Candara" panose="020E0502030303020204" pitchFamily="34" charset="0"/>
              <a:cs typeface="Calibri" panose="020F0502020204030204"/>
            </a:endParaRPr>
          </a:p>
        </p:txBody>
      </p:sp>
      <p:sp>
        <p:nvSpPr>
          <p:cNvPr id="40" name="object 51">
            <a:extLst>
              <a:ext uri="{FF2B5EF4-FFF2-40B4-BE49-F238E27FC236}">
                <a16:creationId xmlns:a16="http://schemas.microsoft.com/office/drawing/2014/main" id="{1938DD51-31DF-453C-93FA-1BEB7C66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6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2568" y="6492875"/>
            <a:ext cx="559703" cy="365125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35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8E312C-7966-4094-ACE8-9F4BF458CEDF}"/>
              </a:ext>
            </a:extLst>
          </p:cNvPr>
          <p:cNvSpPr txBox="1">
            <a:spLocks/>
          </p:cNvSpPr>
          <p:nvPr/>
        </p:nvSpPr>
        <p:spPr>
          <a:xfrm>
            <a:off x="0" y="67885"/>
            <a:ext cx="12192000" cy="87578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Rincian</a:t>
            </a:r>
            <a:r>
              <a:rPr lang="en-US" sz="32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 Menu </a:t>
            </a:r>
            <a:r>
              <a:rPr lang="en-US" sz="32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Kegiatan</a:t>
            </a:r>
            <a:r>
              <a:rPr lang="en-US" sz="32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 DAK </a:t>
            </a:r>
            <a:r>
              <a:rPr lang="en-US" sz="32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Fisik</a:t>
            </a:r>
            <a:r>
              <a:rPr lang="en-US" sz="32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 UMKM TA 2022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Pembangunan/</a:t>
            </a:r>
            <a:r>
              <a:rPr lang="en-US" sz="2000" b="1" dirty="0" err="1">
                <a:solidFill>
                  <a:srgbClr val="002060"/>
                </a:solidFill>
                <a:latin typeface="Candara" panose="020E0502030303020204" pitchFamily="34" charset="0"/>
                <a:ea typeface="Tahoma"/>
                <a:cs typeface="Tahoma"/>
              </a:rPr>
              <a:t>Revitalisasi</a:t>
            </a:r>
            <a:endParaRPr lang="en-US" sz="3200" dirty="0">
              <a:latin typeface="Candara" panose="020E0502030303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5D5DACA-52CC-4C0D-9536-339E1D8A98E1}"/>
              </a:ext>
            </a:extLst>
          </p:cNvPr>
          <p:cNvGrpSpPr/>
          <p:nvPr/>
        </p:nvGrpSpPr>
        <p:grpSpPr>
          <a:xfrm>
            <a:off x="2561921" y="1438122"/>
            <a:ext cx="3413846" cy="3418100"/>
            <a:chOff x="3717338" y="2510967"/>
            <a:chExt cx="3507762" cy="3512134"/>
          </a:xfrm>
        </p:grpSpPr>
        <p:sp>
          <p:nvSpPr>
            <p:cNvPr id="57" name="Teardrop 3">
              <a:extLst>
                <a:ext uri="{FF2B5EF4-FFF2-40B4-BE49-F238E27FC236}">
                  <a16:creationId xmlns:a16="http://schemas.microsoft.com/office/drawing/2014/main" id="{73890604-F6BD-4E5B-A8BA-FAAE0072BDC7}"/>
                </a:ext>
              </a:extLst>
            </p:cNvPr>
            <p:cNvSpPr/>
            <p:nvPr/>
          </p:nvSpPr>
          <p:spPr>
            <a:xfrm>
              <a:off x="5495858" y="2510967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9" name="Teardrop 3">
              <a:extLst>
                <a:ext uri="{FF2B5EF4-FFF2-40B4-BE49-F238E27FC236}">
                  <a16:creationId xmlns:a16="http://schemas.microsoft.com/office/drawing/2014/main" id="{613F6493-2E62-4CBC-B8EB-DBCA851670EA}"/>
                </a:ext>
              </a:extLst>
            </p:cNvPr>
            <p:cNvSpPr/>
            <p:nvPr/>
          </p:nvSpPr>
          <p:spPr>
            <a:xfrm rot="10800000">
              <a:off x="3717338" y="4289973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0" name="Teardrop 3">
              <a:extLst>
                <a:ext uri="{FF2B5EF4-FFF2-40B4-BE49-F238E27FC236}">
                  <a16:creationId xmlns:a16="http://schemas.microsoft.com/office/drawing/2014/main" id="{200F1FCC-F847-48AD-839A-B30FAE4E9C8E}"/>
                </a:ext>
              </a:extLst>
            </p:cNvPr>
            <p:cNvSpPr/>
            <p:nvPr/>
          </p:nvSpPr>
          <p:spPr>
            <a:xfrm rot="5400000">
              <a:off x="5494440" y="4289268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pic>
        <p:nvPicPr>
          <p:cNvPr id="65" name="Picture 64" descr="Roofing Contractors, Roof Replacement, Roofing Inspection | Cheyenne, WY |  911 Roofing Solutions">
            <a:extLst>
              <a:ext uri="{FF2B5EF4-FFF2-40B4-BE49-F238E27FC236}">
                <a16:creationId xmlns:a16="http://schemas.microsoft.com/office/drawing/2014/main" id="{16B993BE-0CC6-49E2-8ED4-6A3F8BC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32" y="3615110"/>
            <a:ext cx="832950" cy="8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TATISTIK">
            <a:extLst>
              <a:ext uri="{FF2B5EF4-FFF2-40B4-BE49-F238E27FC236}">
                <a16:creationId xmlns:a16="http://schemas.microsoft.com/office/drawing/2014/main" id="{53447C24-61E8-47E4-A04B-7E884EF21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07" y="3615110"/>
            <a:ext cx="832950" cy="8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Address – Variousn">
            <a:extLst>
              <a:ext uri="{FF2B5EF4-FFF2-40B4-BE49-F238E27FC236}">
                <a16:creationId xmlns:a16="http://schemas.microsoft.com/office/drawing/2014/main" id="{2541F060-40B8-4303-B069-3243B0E4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26" y="1914456"/>
            <a:ext cx="796156" cy="7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Kotak Teks 20">
            <a:extLst>
              <a:ext uri="{FF2B5EF4-FFF2-40B4-BE49-F238E27FC236}">
                <a16:creationId xmlns:a16="http://schemas.microsoft.com/office/drawing/2014/main" id="{DC3CE577-5EDE-44A1-87C0-608136DA53E2}"/>
              </a:ext>
            </a:extLst>
          </p:cNvPr>
          <p:cNvSpPr txBox="1"/>
          <p:nvPr/>
        </p:nvSpPr>
        <p:spPr>
          <a:xfrm>
            <a:off x="6383236" y="3314608"/>
            <a:ext cx="3394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Pembangunan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gedung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PLUT</a:t>
            </a:r>
          </a:p>
        </p:txBody>
      </p:sp>
      <p:sp>
        <p:nvSpPr>
          <p:cNvPr id="69" name="Kotak Teks 20">
            <a:extLst>
              <a:ext uri="{FF2B5EF4-FFF2-40B4-BE49-F238E27FC236}">
                <a16:creationId xmlns:a16="http://schemas.microsoft.com/office/drawing/2014/main" id="{595AC4D0-8387-4474-8841-C2F0C2F41D1C}"/>
              </a:ext>
            </a:extLst>
          </p:cNvPr>
          <p:cNvSpPr txBox="1"/>
          <p:nvPr/>
        </p:nvSpPr>
        <p:spPr>
          <a:xfrm>
            <a:off x="6386280" y="1380533"/>
            <a:ext cx="2431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Pematangan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Lahan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Kotak Teks 20">
            <a:extLst>
              <a:ext uri="{FF2B5EF4-FFF2-40B4-BE49-F238E27FC236}">
                <a16:creationId xmlns:a16="http://schemas.microsoft.com/office/drawing/2014/main" id="{CCAB5FB6-509C-44A6-972E-4157FE4AA9C7}"/>
              </a:ext>
            </a:extLst>
          </p:cNvPr>
          <p:cNvSpPr txBox="1"/>
          <p:nvPr/>
        </p:nvSpPr>
        <p:spPr>
          <a:xfrm>
            <a:off x="90342" y="3277652"/>
            <a:ext cx="3871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Fasilitasi sarana </a:t>
            </a:r>
          </a:p>
          <a:p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prasarana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Kotak Teks 27">
            <a:extLst>
              <a:ext uri="{FF2B5EF4-FFF2-40B4-BE49-F238E27FC236}">
                <a16:creationId xmlns:a16="http://schemas.microsoft.com/office/drawing/2014/main" id="{A8A392F3-F3B6-4E83-9239-E040412282BB}"/>
              </a:ext>
            </a:extLst>
          </p:cNvPr>
          <p:cNvSpPr txBox="1"/>
          <p:nvPr/>
        </p:nvSpPr>
        <p:spPr>
          <a:xfrm>
            <a:off x="6386280" y="1887372"/>
            <a:ext cx="4339691" cy="830997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Pematangan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Lahan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awal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di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ikuti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pembangunan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fisik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gedung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gedung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tata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gedung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PLUT</a:t>
            </a:r>
          </a:p>
        </p:txBody>
      </p:sp>
      <p:sp>
        <p:nvSpPr>
          <p:cNvPr id="72" name="Kotak Teks 24">
            <a:extLst>
              <a:ext uri="{FF2B5EF4-FFF2-40B4-BE49-F238E27FC236}">
                <a16:creationId xmlns:a16="http://schemas.microsoft.com/office/drawing/2014/main" id="{40CC308C-FC69-479B-884A-165E0E154C78}"/>
              </a:ext>
            </a:extLst>
          </p:cNvPr>
          <p:cNvSpPr txBox="1"/>
          <p:nvPr/>
        </p:nvSpPr>
        <p:spPr>
          <a:xfrm>
            <a:off x="6433357" y="3827863"/>
            <a:ext cx="5342943" cy="2651760"/>
          </a:xfrm>
          <a:prstGeom prst="rect">
            <a:avLst/>
          </a:prstGeom>
          <a:solidFill>
            <a:srgbClr val="EAF2FA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pelatihan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kapasitas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 orang;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Aula;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 Room Private;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 Room Open Space;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 Room Fun Space;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Sarana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Literasi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Kuliner</a:t>
            </a:r>
            <a:r>
              <a:rPr lang="en-US" sz="14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Agribisnis</a:t>
            </a:r>
            <a:r>
              <a:rPr lang="en-US" sz="14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Kerajinan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Digital; </a:t>
            </a:r>
          </a:p>
        </p:txBody>
      </p:sp>
      <p:sp>
        <p:nvSpPr>
          <p:cNvPr id="73" name="Kotak Teks 24">
            <a:extLst>
              <a:ext uri="{FF2B5EF4-FFF2-40B4-BE49-F238E27FC236}">
                <a16:creationId xmlns:a16="http://schemas.microsoft.com/office/drawing/2014/main" id="{0C2EDAD8-5875-43EE-B046-1D48FA455A96}"/>
              </a:ext>
            </a:extLst>
          </p:cNvPr>
          <p:cNvSpPr txBox="1"/>
          <p:nvPr/>
        </p:nvSpPr>
        <p:spPr>
          <a:xfrm>
            <a:off x="9104828" y="4039413"/>
            <a:ext cx="534294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co-working space;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Studio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/Video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Musollah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Toilet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Laki-Laki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Toilet Perempuan;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Laktasi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Jalur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Disabilitas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Centre;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display;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</a:t>
            </a: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Pengelola</a:t>
            </a:r>
            <a:r>
              <a:rPr lang="en-US" sz="1400" dirty="0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effectLst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Parkir</a:t>
            </a:r>
            <a:endParaRPr lang="en-US" sz="1100" dirty="0"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Kotak Teks 27">
            <a:extLst>
              <a:ext uri="{FF2B5EF4-FFF2-40B4-BE49-F238E27FC236}">
                <a16:creationId xmlns:a16="http://schemas.microsoft.com/office/drawing/2014/main" id="{0E1D18E0-3F71-44EE-AC82-6A78ECA867A0}"/>
              </a:ext>
            </a:extLst>
          </p:cNvPr>
          <p:cNvSpPr txBox="1"/>
          <p:nvPr/>
        </p:nvSpPr>
        <p:spPr>
          <a:xfrm>
            <a:off x="90342" y="4184551"/>
            <a:ext cx="2426380" cy="2308324"/>
          </a:xfrm>
          <a:prstGeom prst="rect">
            <a:avLst/>
          </a:prstGeom>
          <a:solidFill>
            <a:srgbClr val="FDF3ED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komputer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mebel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proyektor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beserta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layar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kamera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kamera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video, LCD/smart TV minimal 32 inch,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instalasi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listrik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genset, kitchen set dan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peralatan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kuliner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peralatan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agribisnis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peralatan</a:t>
            </a:r>
            <a:r>
              <a:rPr lang="en-US" sz="1600" dirty="0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kerajinan</a:t>
            </a:r>
            <a:endParaRPr lang="en-US" sz="1600" dirty="0"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37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36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6DBA7-ECCF-4359-B699-215C9BB27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93" y="116958"/>
            <a:ext cx="9593014" cy="64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1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37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0B355-B770-46AF-8B6A-4C7921BD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19" y="0"/>
            <a:ext cx="9211111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9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38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79DDB-E6A5-4F36-A739-57E3DE76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57" y="1"/>
            <a:ext cx="9282330" cy="65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40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39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308DC-A092-4A9F-8D0F-A04BDE9A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5" y="31992"/>
            <a:ext cx="9497750" cy="65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7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39">
            <a:extLst>
              <a:ext uri="{FF2B5EF4-FFF2-40B4-BE49-F238E27FC236}">
                <a16:creationId xmlns:a16="http://schemas.microsoft.com/office/drawing/2014/main" id="{8A54D56D-FA54-47F9-B995-C96592050698}"/>
              </a:ext>
            </a:extLst>
          </p:cNvPr>
          <p:cNvSpPr/>
          <p:nvPr/>
        </p:nvSpPr>
        <p:spPr>
          <a:xfrm>
            <a:off x="331151" y="2214954"/>
            <a:ext cx="5581377" cy="2172698"/>
          </a:xfrm>
          <a:prstGeom prst="roundRect">
            <a:avLst>
              <a:gd name="adj" fmla="val 4567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8A54D56D-FA54-47F9-B995-C96592050698}"/>
              </a:ext>
            </a:extLst>
          </p:cNvPr>
          <p:cNvSpPr/>
          <p:nvPr/>
        </p:nvSpPr>
        <p:spPr>
          <a:xfrm>
            <a:off x="331150" y="4515750"/>
            <a:ext cx="5581377" cy="2172698"/>
          </a:xfrm>
          <a:prstGeom prst="roundRect">
            <a:avLst>
              <a:gd name="adj" fmla="val 4567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8A54D56D-FA54-47F9-B995-C96592050698}"/>
              </a:ext>
            </a:extLst>
          </p:cNvPr>
          <p:cNvSpPr/>
          <p:nvPr/>
        </p:nvSpPr>
        <p:spPr>
          <a:xfrm>
            <a:off x="6332456" y="2214954"/>
            <a:ext cx="5581377" cy="2172698"/>
          </a:xfrm>
          <a:prstGeom prst="roundRect">
            <a:avLst>
              <a:gd name="adj" fmla="val 4567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Rounded Rectangle 39">
            <a:extLst>
              <a:ext uri="{FF2B5EF4-FFF2-40B4-BE49-F238E27FC236}">
                <a16:creationId xmlns:a16="http://schemas.microsoft.com/office/drawing/2014/main" id="{8A54D56D-FA54-47F9-B995-C96592050698}"/>
              </a:ext>
            </a:extLst>
          </p:cNvPr>
          <p:cNvSpPr/>
          <p:nvPr/>
        </p:nvSpPr>
        <p:spPr>
          <a:xfrm>
            <a:off x="6332455" y="4515750"/>
            <a:ext cx="5581377" cy="2172698"/>
          </a:xfrm>
          <a:prstGeom prst="roundRect">
            <a:avLst>
              <a:gd name="adj" fmla="val 4567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7FB22-9B8C-4E71-8991-CE5A9A28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6" y="98425"/>
            <a:ext cx="419738" cy="4515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7DB37C-8845-4668-9D5B-4F0AB9407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7342" y="168972"/>
            <a:ext cx="1378458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id-ID" altLang="en-US" sz="800" b="1" dirty="0">
                <a:latin typeface="Candara" panose="020E0502030303020204" pitchFamily="34" charset="0"/>
                <a:ea typeface="MS PGothic" pitchFamily="34" charset="-128"/>
                <a:cs typeface="Arial" pitchFamily="34" charset="0"/>
                <a:sym typeface="Calibri" pitchFamily="34" charset="0"/>
              </a:rPr>
              <a:t>KEMENTERIAN KOORDINATOR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id-ID" altLang="en-US" sz="800" b="1" dirty="0">
                <a:latin typeface="Candara" panose="020E0502030303020204" pitchFamily="34" charset="0"/>
                <a:ea typeface="MS PGothic" pitchFamily="34" charset="-128"/>
                <a:cs typeface="Arial" pitchFamily="34" charset="0"/>
                <a:sym typeface="Calibri" pitchFamily="34" charset="0"/>
              </a:rPr>
              <a:t>BIDANG PEREKONOMIAN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id-ID" altLang="en-US" sz="800" b="1" dirty="0">
                <a:latin typeface="Candara" panose="020E0502030303020204" pitchFamily="34" charset="0"/>
                <a:ea typeface="MS PGothic" pitchFamily="34" charset="-128"/>
                <a:cs typeface="Arial" pitchFamily="34" charset="0"/>
                <a:sym typeface="Calibri" pitchFamily="34" charset="0"/>
              </a:rPr>
              <a:t>REPUBLIK INDONESIA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AAADD4-F879-485E-8030-7DC074EA8162}"/>
              </a:ext>
            </a:extLst>
          </p:cNvPr>
          <p:cNvSpPr txBox="1">
            <a:spLocks/>
          </p:cNvSpPr>
          <p:nvPr/>
        </p:nvSpPr>
        <p:spPr>
          <a:xfrm>
            <a:off x="331151" y="180690"/>
            <a:ext cx="10624650" cy="5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22">
              <a:defRPr/>
            </a:pPr>
            <a:r>
              <a:rPr lang="en-US" sz="2200" b="1" spc="300" dirty="0">
                <a:solidFill>
                  <a:srgbClr val="082D62"/>
                </a:solidFill>
                <a:latin typeface="Candara" panose="020E0502030303020204" pitchFamily="34" charset="0"/>
                <a:ea typeface="Baghdad" charset="-78"/>
                <a:cs typeface="Baghdad" charset="-78"/>
              </a:rPr>
              <a:t>DUKUNGAN PAYUNG REGULASI </a:t>
            </a:r>
          </a:p>
          <a:p>
            <a:pPr defTabSz="914422">
              <a:defRPr/>
            </a:pPr>
            <a:r>
              <a:rPr lang="en-US" sz="2200" b="1" spc="300" dirty="0">
                <a:solidFill>
                  <a:srgbClr val="082D62"/>
                </a:solidFill>
                <a:latin typeface="Candara" panose="020E0502030303020204" pitchFamily="34" charset="0"/>
                <a:ea typeface="Baghdad" charset="-78"/>
                <a:cs typeface="Baghdad" charset="-78"/>
              </a:rPr>
              <a:t>PENGEMBANGAN EKOSISTEM KEWIRAUSAHAAN (2/2) 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591D14FA-E09C-4439-AE4D-9A5A7CEF6453}"/>
              </a:ext>
            </a:extLst>
          </p:cNvPr>
          <p:cNvSpPr/>
          <p:nvPr/>
        </p:nvSpPr>
        <p:spPr>
          <a:xfrm>
            <a:off x="331151" y="860894"/>
            <a:ext cx="11582682" cy="11632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3762" y="932605"/>
            <a:ext cx="828409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</a:rPr>
              <a:t>Penguatan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</a:rPr>
              <a:t>Lembaga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</a:rPr>
              <a:t>Inkubator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</a:rPr>
              <a:t>Permen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 KUKM No.3 </a:t>
            </a:r>
            <a:r>
              <a:rPr lang="en-US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Tahun</a:t>
            </a: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 2021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809" y="1272743"/>
            <a:ext cx="11243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Permen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KUKM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ini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secara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rinci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mengatur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terkait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penetapan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Norma,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Standar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Prosedur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Kriteria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(NSPK)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sebagai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acuan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bagi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K/L,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lembaga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pendidikan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lembaga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inkubator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masyarakat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serta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ndara" panose="020E0502030303020204" pitchFamily="34" charset="0"/>
              </a:rPr>
              <a:t>stakeholders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terkait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dalam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proses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penyelenggaraan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pengembangan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ndara" panose="020E0502030303020204" pitchFamily="34" charset="0"/>
              </a:rPr>
              <a:t>inkubasi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631FBC41-8A02-4521-9E1C-BF4FEBD5C175}"/>
              </a:ext>
            </a:extLst>
          </p:cNvPr>
          <p:cNvSpPr/>
          <p:nvPr/>
        </p:nvSpPr>
        <p:spPr>
          <a:xfrm>
            <a:off x="322272" y="2152206"/>
            <a:ext cx="2174615" cy="2546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NORMA</a:t>
            </a:r>
          </a:p>
        </p:txBody>
      </p:sp>
      <p:sp>
        <p:nvSpPr>
          <p:cNvPr id="33" name="Rounded Rectangle 7">
            <a:extLst>
              <a:ext uri="{FF2B5EF4-FFF2-40B4-BE49-F238E27FC236}">
                <a16:creationId xmlns:a16="http://schemas.microsoft.com/office/drawing/2014/main" id="{631FBC41-8A02-4521-9E1C-BF4FEBD5C175}"/>
              </a:ext>
            </a:extLst>
          </p:cNvPr>
          <p:cNvSpPr/>
          <p:nvPr/>
        </p:nvSpPr>
        <p:spPr>
          <a:xfrm>
            <a:off x="6332455" y="2197656"/>
            <a:ext cx="2174615" cy="2546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STANDAR</a:t>
            </a:r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631FBC41-8A02-4521-9E1C-BF4FEBD5C175}"/>
              </a:ext>
            </a:extLst>
          </p:cNvPr>
          <p:cNvSpPr/>
          <p:nvPr/>
        </p:nvSpPr>
        <p:spPr>
          <a:xfrm>
            <a:off x="322271" y="4512434"/>
            <a:ext cx="2174615" cy="2546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PROSEDUR</a:t>
            </a:r>
          </a:p>
        </p:txBody>
      </p:sp>
      <p:sp>
        <p:nvSpPr>
          <p:cNvPr id="35" name="Rounded Rectangle 7">
            <a:extLst>
              <a:ext uri="{FF2B5EF4-FFF2-40B4-BE49-F238E27FC236}">
                <a16:creationId xmlns:a16="http://schemas.microsoft.com/office/drawing/2014/main" id="{631FBC41-8A02-4521-9E1C-BF4FEBD5C175}"/>
              </a:ext>
            </a:extLst>
          </p:cNvPr>
          <p:cNvSpPr/>
          <p:nvPr/>
        </p:nvSpPr>
        <p:spPr>
          <a:xfrm>
            <a:off x="6332455" y="4512434"/>
            <a:ext cx="2174615" cy="2546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KRITERIA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24529" y="2461371"/>
            <a:ext cx="52057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effectLst/>
                <a:latin typeface="Candara" panose="020E0502030303020204" pitchFamily="34" charset="0"/>
              </a:rPr>
              <a:t>Penyelenggaraan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pengembangan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Inkubasi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mengikuti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norma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sebagai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berikut</a:t>
            </a:r>
            <a:r>
              <a:rPr lang="en-US" sz="1600" dirty="0">
                <a:effectLst/>
                <a:latin typeface="Candara" panose="020E0502030303020204" pitchFamily="34" charset="0"/>
              </a:rPr>
              <a:t>: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profesional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dan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jujur</a:t>
            </a:r>
            <a:r>
              <a:rPr lang="en-US" sz="1600" dirty="0">
                <a:effectLst/>
                <a:latin typeface="Candara" panose="020E0502030303020204" pitchFamily="34" charset="0"/>
              </a:rPr>
              <a:t>;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terbuka</a:t>
            </a:r>
            <a:r>
              <a:rPr lang="en-US" sz="1600" dirty="0">
                <a:effectLst/>
                <a:latin typeface="Candara" panose="020E0502030303020204" pitchFamily="34" charset="0"/>
              </a:rPr>
              <a:t>;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mandiri</a:t>
            </a:r>
            <a:r>
              <a:rPr lang="en-US" sz="1600" dirty="0">
                <a:effectLst/>
                <a:latin typeface="Candara" panose="020E0502030303020204" pitchFamily="34" charset="0"/>
              </a:rPr>
              <a:t>;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independen</a:t>
            </a:r>
            <a:r>
              <a:rPr lang="en-US" sz="1600" dirty="0">
                <a:effectLst/>
                <a:latin typeface="Candara" panose="020E0502030303020204" pitchFamily="34" charset="0"/>
              </a:rPr>
              <a:t>;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dan</a:t>
            </a:r>
            <a:endParaRPr lang="en-US" sz="1600" dirty="0">
              <a:effectLst/>
              <a:latin typeface="Candara" panose="020E0502030303020204" pitchFamily="34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akuntabel</a:t>
            </a:r>
            <a:r>
              <a:rPr lang="en-US" sz="1600" dirty="0">
                <a:effectLst/>
                <a:latin typeface="Candara" panose="020E0502030303020204" pitchFamily="34" charset="0"/>
              </a:rPr>
              <a:t>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46519" y="2459058"/>
            <a:ext cx="52760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effectLst/>
                <a:latin typeface="Candara" panose="020E0502030303020204" pitchFamily="34" charset="0"/>
              </a:rPr>
              <a:t>Standar</a:t>
            </a:r>
            <a:r>
              <a:rPr lang="en-US" sz="1600" dirty="0">
                <a:effectLst/>
                <a:latin typeface="Candara" panose="020E0502030303020204" pitchFamily="34" charset="0"/>
              </a:rPr>
              <a:t> p</a:t>
            </a:r>
            <a:r>
              <a:rPr lang="id-ID" sz="1600" dirty="0">
                <a:effectLst/>
                <a:latin typeface="Candara" panose="020E0502030303020204" pitchFamily="34" charset="0"/>
              </a:rPr>
              <a:t>enyelenggara</a:t>
            </a:r>
            <a:r>
              <a:rPr lang="en-US" sz="1600" dirty="0">
                <a:effectLst/>
                <a:latin typeface="Candara" panose="020E0502030303020204" pitchFamily="34" charset="0"/>
              </a:rPr>
              <a:t>an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pengembangan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Inkubasi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id-ID" sz="1600" dirty="0">
                <a:effectLst/>
                <a:latin typeface="Candara" panose="020E0502030303020204" pitchFamily="34" charset="0"/>
              </a:rPr>
              <a:t>harus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memiliki</a:t>
            </a:r>
            <a:r>
              <a:rPr lang="en-US" sz="1600" dirty="0">
                <a:effectLst/>
                <a:latin typeface="Candara" panose="020E0502030303020204" pitchFamily="34" charset="0"/>
              </a:rPr>
              <a:t> paling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sedikit</a:t>
            </a:r>
            <a:r>
              <a:rPr lang="en-US" sz="1600" dirty="0">
                <a:effectLst/>
                <a:latin typeface="Candara" panose="020E0502030303020204" pitchFamily="34" charset="0"/>
              </a:rPr>
              <a:t>: 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tanda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daftar</a:t>
            </a:r>
            <a:r>
              <a:rPr lang="id-ID" sz="1600" dirty="0">
                <a:effectLst/>
                <a:latin typeface="Candara" panose="020E0502030303020204" pitchFamily="34" charset="0"/>
              </a:rPr>
              <a:t>;</a:t>
            </a:r>
            <a:endParaRPr lang="en-US" sz="1600" dirty="0">
              <a:effectLst/>
              <a:latin typeface="Candara" panose="020E0502030303020204" pitchFamily="34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sumber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daya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manusia</a:t>
            </a:r>
            <a:r>
              <a:rPr lang="en-US" sz="1600" dirty="0">
                <a:effectLst/>
                <a:latin typeface="Candara" panose="020E0502030303020204" pitchFamily="34" charset="0"/>
              </a:rPr>
              <a:t> yang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profesional</a:t>
            </a:r>
            <a:r>
              <a:rPr lang="en-US" sz="1600" dirty="0">
                <a:effectLst/>
                <a:latin typeface="Candara" panose="020E0502030303020204" pitchFamily="34" charset="0"/>
              </a:rPr>
              <a:t>; 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sarana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dan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prasarana</a:t>
            </a:r>
            <a:r>
              <a:rPr lang="en-US" sz="1600" dirty="0">
                <a:effectLst/>
                <a:latin typeface="Candara" panose="020E0502030303020204" pitchFamily="34" charset="0"/>
              </a:rPr>
              <a:t> yang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memadai</a:t>
            </a:r>
            <a:r>
              <a:rPr lang="en-US" sz="1600" dirty="0">
                <a:effectLst/>
                <a:latin typeface="Candara" panose="020E0502030303020204" pitchFamily="34" charset="0"/>
              </a:rPr>
              <a:t>; 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kurikulum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Inkubasi</a:t>
            </a:r>
            <a:r>
              <a:rPr lang="en-US" sz="1600" dirty="0">
                <a:effectLst/>
                <a:latin typeface="Candara" panose="020E0502030303020204" pitchFamily="34" charset="0"/>
              </a:rPr>
              <a:t>;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dan</a:t>
            </a:r>
            <a:endParaRPr lang="en-US" sz="1600" dirty="0">
              <a:effectLst/>
              <a:latin typeface="Candara" panose="020E0502030303020204" pitchFamily="34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en-US" sz="1600" dirty="0" err="1">
                <a:effectLst/>
                <a:latin typeface="Candara" panose="020E0502030303020204" pitchFamily="34" charset="0"/>
              </a:rPr>
              <a:t>sumber</a:t>
            </a:r>
            <a:r>
              <a:rPr lang="en-US" sz="1600" dirty="0">
                <a:effectLst/>
                <a:latin typeface="Candara" panose="020E050203030302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pendanaan</a:t>
            </a:r>
            <a:r>
              <a:rPr lang="en-US" sz="1600" dirty="0">
                <a:effectLst/>
                <a:latin typeface="Candara" panose="020E0502030303020204" pitchFamily="34" charset="0"/>
              </a:rPr>
              <a:t> yang </a:t>
            </a:r>
            <a:r>
              <a:rPr lang="en-US" sz="1600" dirty="0" err="1">
                <a:effectLst/>
                <a:latin typeface="Candara" panose="020E0502030303020204" pitchFamily="34" charset="0"/>
              </a:rPr>
              <a:t>sah</a:t>
            </a:r>
            <a:r>
              <a:rPr lang="en-US" sz="1600" dirty="0">
                <a:effectLst/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0519" y="4695801"/>
            <a:ext cx="5379721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Penyelenggara pengembangan 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nkubasi harus </a:t>
            </a:r>
            <a:r>
              <a:rPr lang="en-US" sz="1500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mengikuti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prosedur:</a:t>
            </a:r>
            <a:endParaRPr lang="en-US" sz="1500" dirty="0">
              <a:effectLst/>
              <a:latin typeface="Candara" panose="020E0502030303020204" pitchFamily="34" charset="0"/>
            </a:endParaRPr>
          </a:p>
          <a:p>
            <a:pPr marL="288925" lvl="0" indent="-288925" algn="just">
              <a:lnSpc>
                <a:spcPct val="90000"/>
              </a:lnSpc>
              <a:buFont typeface="+mj-lt"/>
              <a:buAutoNum type="alphaLcPeriod"/>
              <a:tabLst>
                <a:tab pos="288925" algn="l"/>
              </a:tabLst>
            </a:pP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tahapan penyelenggaraan pengembangan 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nkubasi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meliputi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</a:p>
          <a:p>
            <a:pPr marL="288925" lvl="0" indent="-288925" algn="just">
              <a:lnSpc>
                <a:spcPct val="90000"/>
              </a:lnSpc>
              <a:tabLst>
                <a:tab pos="288925" algn="l"/>
              </a:tabLst>
            </a:pPr>
            <a:r>
              <a:rPr lang="en-US" sz="1500" dirty="0">
                <a:latin typeface="Candara" panose="020E0502030303020204" pitchFamily="34" charset="0"/>
                <a:cs typeface="Arial" panose="020B0604020202020204" pitchFamily="34" charset="0"/>
              </a:rPr>
              <a:t>	- </a:t>
            </a:r>
            <a:r>
              <a:rPr lang="en-US" sz="1500" dirty="0" err="1">
                <a:latin typeface="Candara" panose="020E0502030303020204" pitchFamily="34" charset="0"/>
                <a:cs typeface="Arial" panose="020B0604020202020204" pitchFamily="34" charset="0"/>
              </a:rPr>
              <a:t>pelatihan</a:t>
            </a:r>
            <a:r>
              <a:rPr lang="en-US" sz="15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288925" lvl="0" indent="-288925" algn="just">
              <a:lnSpc>
                <a:spcPct val="90000"/>
              </a:lnSpc>
              <a:tabLst>
                <a:tab pos="288925" algn="l"/>
              </a:tabLst>
            </a:pPr>
            <a:r>
              <a:rPr lang="en-US" sz="1500" dirty="0">
                <a:latin typeface="Candara" panose="020E0502030303020204" pitchFamily="34" charset="0"/>
                <a:cs typeface="Arial" panose="020B0604020202020204" pitchFamily="34" charset="0"/>
              </a:rPr>
              <a:t>	- </a:t>
            </a:r>
            <a:r>
              <a:rPr lang="en-US" sz="1500" dirty="0" err="1">
                <a:latin typeface="Candara" panose="020E0502030303020204" pitchFamily="34" charset="0"/>
                <a:cs typeface="Arial" panose="020B0604020202020204" pitchFamily="34" charset="0"/>
              </a:rPr>
              <a:t>pemberian</a:t>
            </a:r>
            <a:r>
              <a:rPr lang="en-US" sz="15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Candara" panose="020E0502030303020204" pitchFamily="34" charset="0"/>
                <a:cs typeface="Arial" panose="020B0604020202020204" pitchFamily="34" charset="0"/>
              </a:rPr>
              <a:t>bimbingan</a:t>
            </a:r>
            <a:endParaRPr lang="en-US" sz="15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8925" lvl="0" indent="-288925" algn="just">
              <a:lnSpc>
                <a:spcPct val="90000"/>
              </a:lnSpc>
              <a:tabLst>
                <a:tab pos="288925" algn="l"/>
              </a:tabLst>
            </a:pP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- </a:t>
            </a:r>
            <a:r>
              <a:rPr lang="en-US" sz="1500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pendampingan</a:t>
            </a:r>
            <a:endParaRPr lang="en-US" sz="1500" dirty="0">
              <a:effectLst/>
              <a:latin typeface="Candara" panose="020E0502030303020204" pitchFamily="34" charset="0"/>
            </a:endParaRPr>
          </a:p>
          <a:p>
            <a:pPr marL="288925" lvl="0" indent="-288925" algn="just">
              <a:lnSpc>
                <a:spcPct val="90000"/>
              </a:lnSpc>
              <a:tabLst>
                <a:tab pos="288925" algn="l"/>
              </a:tabLst>
            </a:pP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b. p</a:t>
            </a: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engadministrasian proses penyelenggaraan pengemb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.      </a:t>
            </a:r>
            <a:r>
              <a:rPr lang="id-ID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inkubasi</a:t>
            </a:r>
            <a:r>
              <a:rPr lang="en-US" sz="1500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. </a:t>
            </a:r>
            <a:endParaRPr lang="en-US" sz="1500" dirty="0">
              <a:effectLst/>
              <a:latin typeface="Candara" panose="020E0502030303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74277" y="4765392"/>
            <a:ext cx="5539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44546A"/>
              </a:buClr>
            </a:pPr>
            <a:r>
              <a:rPr lang="en-US" sz="1600" dirty="0" err="1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Lembaga</a:t>
            </a: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Inkubator</a:t>
            </a: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dimaksud</a:t>
            </a:r>
            <a:r>
              <a:rPr lang="en-US" sz="16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diselenggarakan</a:t>
            </a: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oleh</a:t>
            </a: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</a:pP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Pemerintah</a:t>
            </a: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Pusat</a:t>
            </a: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1600" dirty="0"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emerintah </a:t>
            </a:r>
            <a:r>
              <a:rPr lang="en-US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aerah;</a:t>
            </a:r>
            <a:endParaRPr lang="en-US" sz="1600" dirty="0"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</a:pP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lembaga pendidikan;</a:t>
            </a:r>
            <a:endParaRPr lang="en-US" sz="1600" dirty="0"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671441" y="5118788"/>
            <a:ext cx="31174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eriod" startAt="4"/>
            </a:pP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 usaha berbadan hukum atau bukan berbadan hukum; dan/atau</a:t>
            </a:r>
            <a:endParaRPr lang="en-US" sz="1600" dirty="0"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eriod" startAt="4"/>
            </a:pPr>
            <a:r>
              <a:rPr lang="id-ID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masyarakat.</a:t>
            </a:r>
            <a:endParaRPr lang="en-US" sz="1600" dirty="0"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5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40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1A360-0DFA-4873-9F7D-52F7B11D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58" y="16626"/>
            <a:ext cx="9573961" cy="65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0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41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266D3-E5E5-4526-9A56-10DD2B52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61" y="41518"/>
            <a:ext cx="9573961" cy="652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03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42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CD13A-5106-4D4D-B54B-6B97F2B1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203" y="96074"/>
            <a:ext cx="9204030" cy="63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2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43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B196C-9ABF-428B-A02C-2BAB62803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18" y="27434"/>
            <a:ext cx="9233716" cy="646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93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F9C450-DBC4-49B3-A8FD-DC0489C99B15}"/>
              </a:ext>
            </a:extLst>
          </p:cNvPr>
          <p:cNvSpPr/>
          <p:nvPr/>
        </p:nvSpPr>
        <p:spPr>
          <a:xfrm>
            <a:off x="0" y="6567054"/>
            <a:ext cx="12192000" cy="274320"/>
          </a:xfrm>
          <a:prstGeom prst="rect">
            <a:avLst/>
          </a:prstGeom>
          <a:solidFill>
            <a:srgbClr val="B3C1CD"/>
          </a:solidFill>
          <a:ln>
            <a:solidFill>
              <a:srgbClr val="B3C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29F59CF-C9EB-40F7-8F40-34AA1E27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492875"/>
            <a:ext cx="537171" cy="348499"/>
          </a:xfrm>
        </p:spPr>
        <p:txBody>
          <a:bodyPr/>
          <a:lstStyle/>
          <a:p>
            <a:fld id="{8D3BB3B3-138E-4099-A30E-598E0C5138A9}" type="slidenum">
              <a:rPr lang="en-ID" sz="1800" b="1" smtClean="0">
                <a:solidFill>
                  <a:schemeClr val="tx1"/>
                </a:solidFill>
                <a:latin typeface="Candara" panose="020E0502030303020204" pitchFamily="34" charset="0"/>
              </a:rPr>
              <a:t>44</a:t>
            </a:fld>
            <a:endParaRPr lang="en-ID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B7BD4-63B0-43F6-B414-825564B63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19" y="13955"/>
            <a:ext cx="9573961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5A0960-4A5D-4EB1-8B50-34D04B1759EA}"/>
              </a:ext>
            </a:extLst>
          </p:cNvPr>
          <p:cNvSpPr/>
          <p:nvPr/>
        </p:nvSpPr>
        <p:spPr>
          <a:xfrm>
            <a:off x="0" y="2571576"/>
            <a:ext cx="12192000" cy="1586429"/>
          </a:xfrm>
          <a:prstGeom prst="rect">
            <a:avLst/>
          </a:prstGeom>
          <a:solidFill>
            <a:srgbClr val="8199A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ID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RPERPRES PENGEMBANGAN KEWIRAUSAHAAN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316EF4-8D66-40E7-95B6-A9A1691F3C4C}"/>
              </a:ext>
            </a:extLst>
          </p:cNvPr>
          <p:cNvSpPr txBox="1">
            <a:spLocks/>
          </p:cNvSpPr>
          <p:nvPr/>
        </p:nvSpPr>
        <p:spPr>
          <a:xfrm>
            <a:off x="0" y="3565139"/>
            <a:ext cx="12192000" cy="5341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D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76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ject 15">
            <a:extLst>
              <a:ext uri="{FF2B5EF4-FFF2-40B4-BE49-F238E27FC236}">
                <a16:creationId xmlns:a16="http://schemas.microsoft.com/office/drawing/2014/main" id="{356EE7CD-2D63-4E41-9771-A48DB0C65AA6}"/>
              </a:ext>
            </a:extLst>
          </p:cNvPr>
          <p:cNvSpPr/>
          <p:nvPr/>
        </p:nvSpPr>
        <p:spPr>
          <a:xfrm>
            <a:off x="6701790" y="3147749"/>
            <a:ext cx="5090160" cy="3230880"/>
          </a:xfrm>
          <a:custGeom>
            <a:avLst/>
            <a:gdLst/>
            <a:ahLst/>
            <a:cxnLst/>
            <a:rect l="l" t="t" r="r" b="b"/>
            <a:pathLst>
              <a:path w="5090159" h="3390900">
                <a:moveTo>
                  <a:pt x="0" y="154432"/>
                </a:moveTo>
                <a:lnTo>
                  <a:pt x="7880" y="105647"/>
                </a:lnTo>
                <a:lnTo>
                  <a:pt x="29817" y="63258"/>
                </a:lnTo>
                <a:lnTo>
                  <a:pt x="63258" y="29817"/>
                </a:lnTo>
                <a:lnTo>
                  <a:pt x="105647" y="7880"/>
                </a:lnTo>
                <a:lnTo>
                  <a:pt x="154431" y="0"/>
                </a:lnTo>
                <a:lnTo>
                  <a:pt x="4935728" y="0"/>
                </a:lnTo>
                <a:lnTo>
                  <a:pt x="4984512" y="7880"/>
                </a:lnTo>
                <a:lnTo>
                  <a:pt x="5026901" y="29817"/>
                </a:lnTo>
                <a:lnTo>
                  <a:pt x="5060342" y="63258"/>
                </a:lnTo>
                <a:lnTo>
                  <a:pt x="5082279" y="105647"/>
                </a:lnTo>
                <a:lnTo>
                  <a:pt x="5090159" y="154432"/>
                </a:lnTo>
                <a:lnTo>
                  <a:pt x="5090159" y="3236404"/>
                </a:lnTo>
                <a:lnTo>
                  <a:pt x="5082279" y="3285239"/>
                </a:lnTo>
                <a:lnTo>
                  <a:pt x="5060342" y="3327650"/>
                </a:lnTo>
                <a:lnTo>
                  <a:pt x="5026901" y="3361092"/>
                </a:lnTo>
                <a:lnTo>
                  <a:pt x="4984512" y="3383024"/>
                </a:lnTo>
                <a:lnTo>
                  <a:pt x="4935728" y="3390900"/>
                </a:lnTo>
                <a:lnTo>
                  <a:pt x="154431" y="3390900"/>
                </a:lnTo>
                <a:lnTo>
                  <a:pt x="105647" y="3383024"/>
                </a:lnTo>
                <a:lnTo>
                  <a:pt x="63258" y="3361092"/>
                </a:lnTo>
                <a:lnTo>
                  <a:pt x="29817" y="3327650"/>
                </a:lnTo>
                <a:lnTo>
                  <a:pt x="7880" y="3285239"/>
                </a:lnTo>
                <a:lnTo>
                  <a:pt x="0" y="3236404"/>
                </a:lnTo>
                <a:lnTo>
                  <a:pt x="0" y="154432"/>
                </a:lnTo>
                <a:close/>
              </a:path>
            </a:pathLst>
          </a:custGeom>
          <a:ln w="381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7E151-E1A4-41D6-83C9-BF9D5B49986B}"/>
              </a:ext>
            </a:extLst>
          </p:cNvPr>
          <p:cNvSpPr/>
          <p:nvPr/>
        </p:nvSpPr>
        <p:spPr>
          <a:xfrm>
            <a:off x="1118846" y="953735"/>
            <a:ext cx="5528937" cy="703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47" name="object 14">
            <a:extLst>
              <a:ext uri="{FF2B5EF4-FFF2-40B4-BE49-F238E27FC236}">
                <a16:creationId xmlns:a16="http://schemas.microsoft.com/office/drawing/2014/main" id="{A54E890E-9C82-4405-900A-6E6473B17388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E923BC7B-8F5F-4C5E-808E-DFE4E2173204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89" name="object 6">
            <a:extLst>
              <a:ext uri="{FF2B5EF4-FFF2-40B4-BE49-F238E27FC236}">
                <a16:creationId xmlns:a16="http://schemas.microsoft.com/office/drawing/2014/main" id="{F5C1342B-80DD-45EA-A0B0-A2AD112AC764}"/>
              </a:ext>
            </a:extLst>
          </p:cNvPr>
          <p:cNvSpPr txBox="1"/>
          <p:nvPr/>
        </p:nvSpPr>
        <p:spPr>
          <a:xfrm>
            <a:off x="6715125" y="1160033"/>
            <a:ext cx="5041551" cy="830724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228611" marR="5080" indent="-172729">
              <a:spcBef>
                <a:spcPts val="95"/>
              </a:spcBef>
              <a:buFont typeface="Arial"/>
              <a:buChar char="•"/>
              <a:tabLst>
                <a:tab pos="229247" algn="l"/>
              </a:tabLst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Belum terdapat standardisasi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integrasi pelaksanaan  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program,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baik di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tingkat pusat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maupun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FAF8043E-D07C-46A3-B4D1-18B102DB55B1}"/>
              </a:ext>
            </a:extLst>
          </p:cNvPr>
          <p:cNvSpPr/>
          <p:nvPr/>
        </p:nvSpPr>
        <p:spPr>
          <a:xfrm>
            <a:off x="125063" y="877149"/>
            <a:ext cx="6522720" cy="4328160"/>
          </a:xfrm>
          <a:prstGeom prst="round2DiagRect">
            <a:avLst/>
          </a:pr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">
            <a:extLst>
              <a:ext uri="{FF2B5EF4-FFF2-40B4-BE49-F238E27FC236}">
                <a16:creationId xmlns:a16="http://schemas.microsoft.com/office/drawing/2014/main" id="{AA374609-24ED-4B79-A729-13802C4A0940}"/>
              </a:ext>
            </a:extLst>
          </p:cNvPr>
          <p:cNvSpPr/>
          <p:nvPr/>
        </p:nvSpPr>
        <p:spPr>
          <a:xfrm>
            <a:off x="117201" y="5280199"/>
            <a:ext cx="6461760" cy="916305"/>
          </a:xfrm>
          <a:prstGeom prst="round2DiagRect">
            <a:avLst/>
          </a:prstGeom>
          <a:solidFill>
            <a:srgbClr val="E2F4F6"/>
          </a:solidFill>
          <a:ln w="28575">
            <a:solidFill>
              <a:srgbClr val="1FB5CB"/>
            </a:solidFill>
            <a:prstDash val="sys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10">
            <a:extLst>
              <a:ext uri="{FF2B5EF4-FFF2-40B4-BE49-F238E27FC236}">
                <a16:creationId xmlns:a16="http://schemas.microsoft.com/office/drawing/2014/main" id="{06EC33AB-9A8C-430E-A6DF-767F005B21C1}"/>
              </a:ext>
            </a:extLst>
          </p:cNvPr>
          <p:cNvSpPr txBox="1"/>
          <p:nvPr/>
        </p:nvSpPr>
        <p:spPr>
          <a:xfrm>
            <a:off x="183922" y="5443148"/>
            <a:ext cx="6455999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6" marR="5080" indent="635" algn="ctr">
              <a:spcBef>
                <a:spcPts val="100"/>
              </a:spcBef>
            </a:pPr>
            <a:r>
              <a:rPr spc="-5" dirty="0">
                <a:latin typeface="Carlito"/>
                <a:cs typeface="Carlito"/>
              </a:rPr>
              <a:t>Dalam </a:t>
            </a:r>
            <a:r>
              <a:rPr spc="-10" dirty="0">
                <a:latin typeface="Carlito"/>
                <a:cs typeface="Carlito"/>
              </a:rPr>
              <a:t>RPerpres </a:t>
            </a:r>
            <a:r>
              <a:rPr spc="-5" dirty="0">
                <a:latin typeface="Carlito"/>
                <a:cs typeface="Carlito"/>
              </a:rPr>
              <a:t>PKN, </a:t>
            </a:r>
            <a:r>
              <a:rPr spc="-15" dirty="0">
                <a:latin typeface="Carlito"/>
                <a:cs typeface="Carlito"/>
              </a:rPr>
              <a:t>target </a:t>
            </a:r>
            <a:r>
              <a:rPr spc="-10" dirty="0">
                <a:latin typeface="Carlito"/>
                <a:cs typeface="Carlito"/>
              </a:rPr>
              <a:t>sasaran utama </a:t>
            </a:r>
            <a:r>
              <a:rPr dirty="0">
                <a:latin typeface="Carlito"/>
                <a:cs typeface="Carlito"/>
              </a:rPr>
              <a:t>adalah:  </a:t>
            </a:r>
            <a:endParaRPr lang="en-US" dirty="0">
              <a:latin typeface="Carlito"/>
              <a:cs typeface="Carlito"/>
            </a:endParaRPr>
          </a:p>
          <a:p>
            <a:pPr marL="12066" marR="5080" indent="635" algn="ctr">
              <a:spcBef>
                <a:spcPts val="100"/>
              </a:spcBef>
            </a:pPr>
            <a:r>
              <a:rPr b="1" spc="-5" dirty="0" err="1">
                <a:latin typeface="Carlito"/>
                <a:cs typeface="Carlito"/>
              </a:rPr>
              <a:t>Wiruasaha</a:t>
            </a:r>
            <a:r>
              <a:rPr b="1" spc="-5" dirty="0">
                <a:latin typeface="Carlito"/>
                <a:cs typeface="Carlito"/>
              </a:rPr>
              <a:t> </a:t>
            </a:r>
            <a:r>
              <a:rPr b="1" dirty="0" err="1">
                <a:latin typeface="Carlito"/>
                <a:cs typeface="Carlito"/>
              </a:rPr>
              <a:t>M</a:t>
            </a:r>
            <a:r>
              <a:rPr lang="en-US" b="1" dirty="0" err="1">
                <a:latin typeface="Carlito"/>
                <a:cs typeface="Carlito"/>
              </a:rPr>
              <a:t>apan</a:t>
            </a:r>
            <a:r>
              <a:rPr lang="en-US" b="1" dirty="0">
                <a:latin typeface="Carlito"/>
                <a:cs typeface="Carlito"/>
              </a:rPr>
              <a:t>, Usaha </a:t>
            </a:r>
            <a:r>
              <a:rPr b="1" spc="-10" dirty="0">
                <a:latin typeface="Carlito"/>
                <a:cs typeface="Carlito"/>
              </a:rPr>
              <a:t>yang </a:t>
            </a:r>
            <a:r>
              <a:rPr b="1" spc="-20" dirty="0">
                <a:latin typeface="Carlito"/>
                <a:cs typeface="Carlito"/>
              </a:rPr>
              <a:t>Inovatif, </a:t>
            </a:r>
            <a:r>
              <a:rPr lang="en-US" b="1" spc="-20" dirty="0">
                <a:latin typeface="Carlito"/>
                <a:cs typeface="Carlito"/>
              </a:rPr>
              <a:t>dan </a:t>
            </a:r>
            <a:r>
              <a:rPr b="1" spc="-10" dirty="0" err="1">
                <a:latin typeface="Carlito"/>
                <a:cs typeface="Carlito"/>
              </a:rPr>
              <a:t>Berkelanjutan</a:t>
            </a:r>
            <a:endParaRPr dirty="0">
              <a:latin typeface="Carlito"/>
              <a:cs typeface="Carlito"/>
            </a:endParaRPr>
          </a:p>
        </p:txBody>
      </p:sp>
      <p:grpSp>
        <p:nvGrpSpPr>
          <p:cNvPr id="94" name="object 11">
            <a:extLst>
              <a:ext uri="{FF2B5EF4-FFF2-40B4-BE49-F238E27FC236}">
                <a16:creationId xmlns:a16="http://schemas.microsoft.com/office/drawing/2014/main" id="{028EF24E-1597-42F5-9051-A703EDFF40B0}"/>
              </a:ext>
            </a:extLst>
          </p:cNvPr>
          <p:cNvGrpSpPr/>
          <p:nvPr/>
        </p:nvGrpSpPr>
        <p:grpSpPr>
          <a:xfrm>
            <a:off x="8542020" y="3260684"/>
            <a:ext cx="1409065" cy="1409065"/>
            <a:chOff x="8542019" y="3328415"/>
            <a:chExt cx="1409065" cy="1409065"/>
          </a:xfrm>
        </p:grpSpPr>
        <p:sp>
          <p:nvSpPr>
            <p:cNvPr id="95" name="object 12">
              <a:extLst>
                <a:ext uri="{FF2B5EF4-FFF2-40B4-BE49-F238E27FC236}">
                  <a16:creationId xmlns:a16="http://schemas.microsoft.com/office/drawing/2014/main" id="{24F81C3F-BC26-4272-A572-30F8EFFED291}"/>
                </a:ext>
              </a:extLst>
            </p:cNvPr>
            <p:cNvSpPr/>
            <p:nvPr/>
          </p:nvSpPr>
          <p:spPr>
            <a:xfrm>
              <a:off x="8618219" y="3404615"/>
              <a:ext cx="1255776" cy="12557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3">
              <a:extLst>
                <a:ext uri="{FF2B5EF4-FFF2-40B4-BE49-F238E27FC236}">
                  <a16:creationId xmlns:a16="http://schemas.microsoft.com/office/drawing/2014/main" id="{F40F84C9-5C7E-4CCA-86F7-9F4596FC3C31}"/>
                </a:ext>
              </a:extLst>
            </p:cNvPr>
            <p:cNvSpPr/>
            <p:nvPr/>
          </p:nvSpPr>
          <p:spPr>
            <a:xfrm>
              <a:off x="8580119" y="3366515"/>
              <a:ext cx="1332865" cy="1332865"/>
            </a:xfrm>
            <a:custGeom>
              <a:avLst/>
              <a:gdLst/>
              <a:ahLst/>
              <a:cxnLst/>
              <a:rect l="l" t="t" r="r" b="b"/>
              <a:pathLst>
                <a:path w="1332865" h="1332864">
                  <a:moveTo>
                    <a:pt x="666369" y="0"/>
                  </a:moveTo>
                  <a:lnTo>
                    <a:pt x="734440" y="3301"/>
                  </a:lnTo>
                  <a:lnTo>
                    <a:pt x="800607" y="13462"/>
                  </a:lnTo>
                  <a:lnTo>
                    <a:pt x="864234" y="29845"/>
                  </a:lnTo>
                  <a:lnTo>
                    <a:pt x="925322" y="52197"/>
                  </a:lnTo>
                  <a:lnTo>
                    <a:pt x="983741" y="80391"/>
                  </a:lnTo>
                  <a:lnTo>
                    <a:pt x="1038605" y="113664"/>
                  </a:lnTo>
                  <a:lnTo>
                    <a:pt x="1089913" y="152400"/>
                  </a:lnTo>
                  <a:lnTo>
                    <a:pt x="1136903" y="195199"/>
                  </a:lnTo>
                  <a:lnTo>
                    <a:pt x="1180337" y="242316"/>
                  </a:lnTo>
                  <a:lnTo>
                    <a:pt x="1218691" y="293878"/>
                  </a:lnTo>
                  <a:lnTo>
                    <a:pt x="1251965" y="348869"/>
                  </a:lnTo>
                  <a:lnTo>
                    <a:pt x="1280159" y="407035"/>
                  </a:lnTo>
                  <a:lnTo>
                    <a:pt x="1302511" y="468122"/>
                  </a:lnTo>
                  <a:lnTo>
                    <a:pt x="1318895" y="532130"/>
                  </a:lnTo>
                  <a:lnTo>
                    <a:pt x="1329054" y="598170"/>
                  </a:lnTo>
                  <a:lnTo>
                    <a:pt x="1332356" y="666369"/>
                  </a:lnTo>
                  <a:lnTo>
                    <a:pt x="1329054" y="734441"/>
                  </a:lnTo>
                  <a:lnTo>
                    <a:pt x="1318895" y="800608"/>
                  </a:lnTo>
                  <a:lnTo>
                    <a:pt x="1302511" y="864235"/>
                  </a:lnTo>
                  <a:lnTo>
                    <a:pt x="1280159" y="925322"/>
                  </a:lnTo>
                  <a:lnTo>
                    <a:pt x="1251965" y="983742"/>
                  </a:lnTo>
                  <a:lnTo>
                    <a:pt x="1218691" y="1038479"/>
                  </a:lnTo>
                  <a:lnTo>
                    <a:pt x="1180337" y="1089914"/>
                  </a:lnTo>
                  <a:lnTo>
                    <a:pt x="1137030" y="1137031"/>
                  </a:lnTo>
                  <a:lnTo>
                    <a:pt x="1089913" y="1180338"/>
                  </a:lnTo>
                  <a:lnTo>
                    <a:pt x="1038478" y="1218692"/>
                  </a:lnTo>
                  <a:lnTo>
                    <a:pt x="983741" y="1251966"/>
                  </a:lnTo>
                  <a:lnTo>
                    <a:pt x="925322" y="1280160"/>
                  </a:lnTo>
                  <a:lnTo>
                    <a:pt x="864234" y="1302512"/>
                  </a:lnTo>
                  <a:lnTo>
                    <a:pt x="800607" y="1318895"/>
                  </a:lnTo>
                  <a:lnTo>
                    <a:pt x="734440" y="1329055"/>
                  </a:lnTo>
                  <a:lnTo>
                    <a:pt x="666369" y="1332357"/>
                  </a:lnTo>
                  <a:lnTo>
                    <a:pt x="598170" y="1329055"/>
                  </a:lnTo>
                  <a:lnTo>
                    <a:pt x="532129" y="1318895"/>
                  </a:lnTo>
                  <a:lnTo>
                    <a:pt x="468122" y="1302512"/>
                  </a:lnTo>
                  <a:lnTo>
                    <a:pt x="407034" y="1280160"/>
                  </a:lnTo>
                  <a:lnTo>
                    <a:pt x="348869" y="1251966"/>
                  </a:lnTo>
                  <a:lnTo>
                    <a:pt x="293877" y="1218692"/>
                  </a:lnTo>
                  <a:lnTo>
                    <a:pt x="242315" y="1180338"/>
                  </a:lnTo>
                  <a:lnTo>
                    <a:pt x="195199" y="1136904"/>
                  </a:lnTo>
                  <a:lnTo>
                    <a:pt x="152400" y="1089914"/>
                  </a:lnTo>
                  <a:lnTo>
                    <a:pt x="113664" y="1038606"/>
                  </a:lnTo>
                  <a:lnTo>
                    <a:pt x="80390" y="983742"/>
                  </a:lnTo>
                  <a:lnTo>
                    <a:pt x="52197" y="925322"/>
                  </a:lnTo>
                  <a:lnTo>
                    <a:pt x="29845" y="864235"/>
                  </a:lnTo>
                  <a:lnTo>
                    <a:pt x="13461" y="800608"/>
                  </a:lnTo>
                  <a:lnTo>
                    <a:pt x="3301" y="734441"/>
                  </a:lnTo>
                  <a:lnTo>
                    <a:pt x="0" y="666369"/>
                  </a:lnTo>
                  <a:lnTo>
                    <a:pt x="3301" y="598170"/>
                  </a:lnTo>
                  <a:lnTo>
                    <a:pt x="13461" y="532130"/>
                  </a:lnTo>
                  <a:lnTo>
                    <a:pt x="29845" y="468122"/>
                  </a:lnTo>
                  <a:lnTo>
                    <a:pt x="52197" y="407035"/>
                  </a:lnTo>
                  <a:lnTo>
                    <a:pt x="80390" y="348869"/>
                  </a:lnTo>
                  <a:lnTo>
                    <a:pt x="113664" y="293751"/>
                  </a:lnTo>
                  <a:lnTo>
                    <a:pt x="152400" y="242316"/>
                  </a:lnTo>
                  <a:lnTo>
                    <a:pt x="195325" y="195325"/>
                  </a:lnTo>
                  <a:lnTo>
                    <a:pt x="242315" y="152400"/>
                  </a:lnTo>
                  <a:lnTo>
                    <a:pt x="293750" y="113664"/>
                  </a:lnTo>
                  <a:lnTo>
                    <a:pt x="348869" y="80391"/>
                  </a:lnTo>
                  <a:lnTo>
                    <a:pt x="407034" y="52197"/>
                  </a:lnTo>
                  <a:lnTo>
                    <a:pt x="468122" y="29845"/>
                  </a:lnTo>
                  <a:lnTo>
                    <a:pt x="532129" y="13462"/>
                  </a:lnTo>
                  <a:lnTo>
                    <a:pt x="598170" y="3301"/>
                  </a:lnTo>
                  <a:lnTo>
                    <a:pt x="666369" y="0"/>
                  </a:lnTo>
                  <a:close/>
                </a:path>
              </a:pathLst>
            </a:custGeom>
            <a:ln w="76200">
              <a:solidFill>
                <a:srgbClr val="F9A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14">
            <a:extLst>
              <a:ext uri="{FF2B5EF4-FFF2-40B4-BE49-F238E27FC236}">
                <a16:creationId xmlns:a16="http://schemas.microsoft.com/office/drawing/2014/main" id="{CFC000E3-0E97-4BE5-B04F-FCFAAB7B72E3}"/>
              </a:ext>
            </a:extLst>
          </p:cNvPr>
          <p:cNvSpPr txBox="1"/>
          <p:nvPr/>
        </p:nvSpPr>
        <p:spPr>
          <a:xfrm>
            <a:off x="6784715" y="4717223"/>
            <a:ext cx="495008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 indent="2540" algn="ctr">
              <a:spcBef>
                <a:spcPts val="100"/>
              </a:spcBef>
            </a:pPr>
            <a:r>
              <a:rPr spc="-5" dirty="0">
                <a:latin typeface="Carlito"/>
                <a:cs typeface="Carlito"/>
              </a:rPr>
              <a:t>“Saat ini </a:t>
            </a:r>
            <a:r>
              <a:rPr spc="-10" dirty="0">
                <a:latin typeface="Carlito"/>
                <a:cs typeface="Carlito"/>
              </a:rPr>
              <a:t>terindikasi pelaku </a:t>
            </a:r>
            <a:r>
              <a:rPr spc="-5" dirty="0">
                <a:latin typeface="Carlito"/>
                <a:cs typeface="Carlito"/>
              </a:rPr>
              <a:t>usaha memiliki  </a:t>
            </a:r>
            <a:r>
              <a:rPr b="1" spc="-5" dirty="0">
                <a:latin typeface="Carlito"/>
                <a:cs typeface="Carlito"/>
              </a:rPr>
              <a:t>produktivitas </a:t>
            </a:r>
            <a:r>
              <a:rPr b="1" spc="-10" dirty="0">
                <a:latin typeface="Carlito"/>
                <a:cs typeface="Carlito"/>
              </a:rPr>
              <a:t>yang </a:t>
            </a:r>
            <a:r>
              <a:rPr b="1" spc="-5" dirty="0">
                <a:latin typeface="Carlito"/>
                <a:cs typeface="Carlito"/>
              </a:rPr>
              <a:t>rendah, </a:t>
            </a:r>
            <a:r>
              <a:rPr b="1" spc="-15" dirty="0">
                <a:latin typeface="Carlito"/>
                <a:cs typeface="Carlito"/>
              </a:rPr>
              <a:t>kurang </a:t>
            </a:r>
            <a:r>
              <a:rPr b="1" spc="-5" dirty="0">
                <a:latin typeface="Carlito"/>
                <a:cs typeface="Carlito"/>
              </a:rPr>
              <a:t>inovasi,  </a:t>
            </a:r>
            <a:r>
              <a:rPr b="1" spc="-15" dirty="0">
                <a:latin typeface="Carlito"/>
                <a:cs typeface="Carlito"/>
              </a:rPr>
              <a:t>rendahnya </a:t>
            </a:r>
            <a:r>
              <a:rPr b="1" spc="-5" dirty="0">
                <a:latin typeface="Carlito"/>
                <a:cs typeface="Carlito"/>
              </a:rPr>
              <a:t>penerapan teknologi</a:t>
            </a:r>
            <a:r>
              <a:rPr spc="-5" dirty="0">
                <a:latin typeface="Carlito"/>
                <a:cs typeface="Carlito"/>
              </a:rPr>
              <a:t>, sehingga</a:t>
            </a:r>
            <a:r>
              <a:rPr spc="-105" dirty="0">
                <a:latin typeface="Carlito"/>
                <a:cs typeface="Carlito"/>
              </a:rPr>
              <a:t> </a:t>
            </a:r>
            <a:r>
              <a:rPr spc="-5" dirty="0">
                <a:latin typeface="Carlito"/>
                <a:cs typeface="Carlito"/>
              </a:rPr>
              <a:t>belum  dapat memasuki </a:t>
            </a:r>
            <a:r>
              <a:rPr dirty="0">
                <a:latin typeface="Carlito"/>
                <a:cs typeface="Carlito"/>
              </a:rPr>
              <a:t>pasar </a:t>
            </a:r>
            <a:r>
              <a:rPr spc="-20" dirty="0">
                <a:latin typeface="Carlito"/>
                <a:cs typeface="Carlito"/>
              </a:rPr>
              <a:t>persaingan.” </a:t>
            </a:r>
            <a:r>
              <a:rPr dirty="0">
                <a:latin typeface="Carlito"/>
                <a:cs typeface="Carlito"/>
              </a:rPr>
              <a:t>– </a:t>
            </a:r>
            <a:r>
              <a:rPr spc="-10" dirty="0">
                <a:latin typeface="Carlito"/>
                <a:cs typeface="Carlito"/>
              </a:rPr>
              <a:t>Menteri  </a:t>
            </a:r>
            <a:r>
              <a:rPr spc="-15" dirty="0">
                <a:latin typeface="Carlito"/>
                <a:cs typeface="Carlito"/>
              </a:rPr>
              <a:t>Koperasi </a:t>
            </a:r>
            <a:r>
              <a:rPr spc="-5" dirty="0">
                <a:latin typeface="Carlito"/>
                <a:cs typeface="Carlito"/>
              </a:rPr>
              <a:t>dan </a:t>
            </a:r>
            <a:r>
              <a:rPr dirty="0">
                <a:latin typeface="Carlito"/>
                <a:cs typeface="Carlito"/>
              </a:rPr>
              <a:t>UKM </a:t>
            </a:r>
            <a:r>
              <a:rPr spc="-5" dirty="0">
                <a:latin typeface="Carlito"/>
                <a:cs typeface="Carlito"/>
              </a:rPr>
              <a:t>dalam Rapat</a:t>
            </a:r>
            <a:r>
              <a:rPr spc="30" dirty="0">
                <a:latin typeface="Carlito"/>
                <a:cs typeface="Carlito"/>
              </a:rPr>
              <a:t> </a:t>
            </a:r>
            <a:r>
              <a:rPr spc="-5" dirty="0">
                <a:latin typeface="Carlito"/>
                <a:cs typeface="Carlito"/>
              </a:rPr>
              <a:t>Pleno</a:t>
            </a:r>
            <a:endParaRPr dirty="0">
              <a:latin typeface="Carlito"/>
              <a:cs typeface="Carlito"/>
            </a:endParaRPr>
          </a:p>
          <a:p>
            <a:pPr marL="1270" algn="ctr"/>
            <a:r>
              <a:rPr spc="-50" dirty="0">
                <a:latin typeface="Carlito"/>
                <a:cs typeface="Carlito"/>
              </a:rPr>
              <a:t>PAK </a:t>
            </a:r>
            <a:r>
              <a:rPr spc="-10" dirty="0">
                <a:latin typeface="Carlito"/>
                <a:cs typeface="Carlito"/>
              </a:rPr>
              <a:t>RPerpres</a:t>
            </a:r>
            <a:r>
              <a:rPr spc="50" dirty="0">
                <a:latin typeface="Carlito"/>
                <a:cs typeface="Carlito"/>
              </a:rPr>
              <a:t> </a:t>
            </a:r>
            <a:r>
              <a:rPr spc="-5" dirty="0">
                <a:latin typeface="Carlito"/>
                <a:cs typeface="Carlito"/>
              </a:rPr>
              <a:t>PKN</a:t>
            </a:r>
            <a:endParaRPr dirty="0">
              <a:latin typeface="Carlito"/>
              <a:cs typeface="Carlito"/>
            </a:endParaRPr>
          </a:p>
        </p:txBody>
      </p:sp>
      <p:grpSp>
        <p:nvGrpSpPr>
          <p:cNvPr id="99" name="object 16">
            <a:extLst>
              <a:ext uri="{FF2B5EF4-FFF2-40B4-BE49-F238E27FC236}">
                <a16:creationId xmlns:a16="http://schemas.microsoft.com/office/drawing/2014/main" id="{D4AFFBF3-C4FB-4D21-BD13-CEB5202C9A5C}"/>
              </a:ext>
            </a:extLst>
          </p:cNvPr>
          <p:cNvGrpSpPr/>
          <p:nvPr/>
        </p:nvGrpSpPr>
        <p:grpSpPr>
          <a:xfrm>
            <a:off x="144560" y="963412"/>
            <a:ext cx="914400" cy="4004297"/>
            <a:chOff x="318732" y="1031143"/>
            <a:chExt cx="914400" cy="4004297"/>
          </a:xfrm>
        </p:grpSpPr>
        <p:sp>
          <p:nvSpPr>
            <p:cNvPr id="100" name="object 17">
              <a:extLst>
                <a:ext uri="{FF2B5EF4-FFF2-40B4-BE49-F238E27FC236}">
                  <a16:creationId xmlns:a16="http://schemas.microsoft.com/office/drawing/2014/main" id="{0E60F035-A12D-43C6-9996-F10F95E4FD93}"/>
                </a:ext>
              </a:extLst>
            </p:cNvPr>
            <p:cNvSpPr/>
            <p:nvPr/>
          </p:nvSpPr>
          <p:spPr>
            <a:xfrm>
              <a:off x="483009" y="1031143"/>
              <a:ext cx="731520" cy="7315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1" name="object 18">
              <a:extLst>
                <a:ext uri="{FF2B5EF4-FFF2-40B4-BE49-F238E27FC236}">
                  <a16:creationId xmlns:a16="http://schemas.microsoft.com/office/drawing/2014/main" id="{7FC2DE6F-C8AC-4764-843C-23DC8FC869A5}"/>
                </a:ext>
              </a:extLst>
            </p:cNvPr>
            <p:cNvSpPr/>
            <p:nvPr/>
          </p:nvSpPr>
          <p:spPr>
            <a:xfrm>
              <a:off x="386247" y="3483548"/>
              <a:ext cx="792480" cy="7315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2" name="object 19">
              <a:extLst>
                <a:ext uri="{FF2B5EF4-FFF2-40B4-BE49-F238E27FC236}">
                  <a16:creationId xmlns:a16="http://schemas.microsoft.com/office/drawing/2014/main" id="{9372D223-87BD-41C6-95A0-F9A6D36FC63A}"/>
                </a:ext>
              </a:extLst>
            </p:cNvPr>
            <p:cNvSpPr/>
            <p:nvPr/>
          </p:nvSpPr>
          <p:spPr>
            <a:xfrm>
              <a:off x="318732" y="4506612"/>
              <a:ext cx="914400" cy="5288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20">
            <a:extLst>
              <a:ext uri="{FF2B5EF4-FFF2-40B4-BE49-F238E27FC236}">
                <a16:creationId xmlns:a16="http://schemas.microsoft.com/office/drawing/2014/main" id="{C1B19795-88EB-46F3-B87F-5238E9E6695E}"/>
              </a:ext>
            </a:extLst>
          </p:cNvPr>
          <p:cNvSpPr/>
          <p:nvPr/>
        </p:nvSpPr>
        <p:spPr>
          <a:xfrm>
            <a:off x="334797" y="1825571"/>
            <a:ext cx="609600" cy="609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D1A3B-0FCD-4D66-806C-B177DA2CD706}"/>
              </a:ext>
            </a:extLst>
          </p:cNvPr>
          <p:cNvSpPr/>
          <p:nvPr/>
        </p:nvSpPr>
        <p:spPr>
          <a:xfrm>
            <a:off x="1046913" y="939318"/>
            <a:ext cx="553753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amanah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mewujudkan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ekosistim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kewirausahaan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melibatkan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seluruh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pemangku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kepentingan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endParaRPr lang="en-US" sz="14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421D1D-6925-40A1-A2AC-2464998CAFFA}"/>
              </a:ext>
            </a:extLst>
          </p:cNvPr>
          <p:cNvSpPr/>
          <p:nvPr/>
        </p:nvSpPr>
        <p:spPr>
          <a:xfrm>
            <a:off x="1032934" y="1795288"/>
            <a:ext cx="553753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PEDOMAN TUNGGAL.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K/L,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Pemda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Pemangku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Kepentingan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endParaRPr lang="en-US" sz="14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5D1C4-3CD0-4E4F-8D25-C71FE2E20988}"/>
              </a:ext>
            </a:extLst>
          </p:cNvPr>
          <p:cNvSpPr/>
          <p:nvPr/>
        </p:nvSpPr>
        <p:spPr>
          <a:xfrm>
            <a:off x="1037237" y="2487501"/>
            <a:ext cx="553753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PENGUATAN SINERGI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K/L,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Pemda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Pemangku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Kepentingan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Penyelenggaraannya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dikoordinasikan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Menteri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Koperasi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UKM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selaku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D64BC2-F2B5-4EF7-BD05-6B2A8284FB3F}"/>
              </a:ext>
            </a:extLst>
          </p:cNvPr>
          <p:cNvSpPr/>
          <p:nvPr/>
        </p:nvSpPr>
        <p:spPr>
          <a:xfrm>
            <a:off x="1042077" y="3341056"/>
            <a:ext cx="5537539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RASIO KEWIRAUSAHAAN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Menyusun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Perhitungan</a:t>
            </a:r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Rasio</a:t>
            </a:r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Kewirausahaan</a:t>
            </a:r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Nasional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definisi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kewirausahaan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pencapaian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RPJMN 2020-2024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F5CD28-00A2-4429-8C2D-B1BA25D28AFA}"/>
              </a:ext>
            </a:extLst>
          </p:cNvPr>
          <p:cNvSpPr/>
          <p:nvPr/>
        </p:nvSpPr>
        <p:spPr>
          <a:xfrm>
            <a:off x="1042610" y="4371572"/>
            <a:ext cx="553753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 IMPLEMENTATIF.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Rencana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mengatur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masing-masing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K/L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penyelenggaraan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Kewirausahaan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Nasional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163ED2-D172-4A5B-9F19-E9F7D77D7DB7}"/>
              </a:ext>
            </a:extLst>
          </p:cNvPr>
          <p:cNvCxnSpPr/>
          <p:nvPr/>
        </p:nvCxnSpPr>
        <p:spPr>
          <a:xfrm>
            <a:off x="1132426" y="1729562"/>
            <a:ext cx="545202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2033A67-1733-447B-9685-EB8ACFEEF630}"/>
              </a:ext>
            </a:extLst>
          </p:cNvPr>
          <p:cNvCxnSpPr/>
          <p:nvPr/>
        </p:nvCxnSpPr>
        <p:spPr>
          <a:xfrm>
            <a:off x="1129696" y="2398485"/>
            <a:ext cx="545202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4F1B44-C226-452E-8DCF-980691109425}"/>
              </a:ext>
            </a:extLst>
          </p:cNvPr>
          <p:cNvCxnSpPr/>
          <p:nvPr/>
        </p:nvCxnSpPr>
        <p:spPr>
          <a:xfrm>
            <a:off x="1129696" y="3276597"/>
            <a:ext cx="545202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438140-7625-4C58-8F9D-978AC7EA6771}"/>
              </a:ext>
            </a:extLst>
          </p:cNvPr>
          <p:cNvCxnSpPr/>
          <p:nvPr/>
        </p:nvCxnSpPr>
        <p:spPr>
          <a:xfrm>
            <a:off x="1108771" y="4336495"/>
            <a:ext cx="545202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D45D8-FCA5-46C4-A9F0-EA998D49E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534" y="2511399"/>
            <a:ext cx="765297" cy="670560"/>
          </a:xfrm>
          <a:prstGeom prst="rect">
            <a:avLst/>
          </a:prstGeom>
        </p:spPr>
      </p:pic>
      <p:sp>
        <p:nvSpPr>
          <p:cNvPr id="44" name="object 6">
            <a:extLst>
              <a:ext uri="{FF2B5EF4-FFF2-40B4-BE49-F238E27FC236}">
                <a16:creationId xmlns:a16="http://schemas.microsoft.com/office/drawing/2014/main" id="{618D2393-144F-4559-8031-D26E5B04E192}"/>
              </a:ext>
            </a:extLst>
          </p:cNvPr>
          <p:cNvSpPr txBox="1"/>
          <p:nvPr/>
        </p:nvSpPr>
        <p:spPr>
          <a:xfrm>
            <a:off x="6750399" y="2161291"/>
            <a:ext cx="5041551" cy="830724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228611" marR="5080" indent="-172729">
              <a:spcBef>
                <a:spcPts val="95"/>
              </a:spcBef>
              <a:buFont typeface="Arial"/>
              <a:buChar char="•"/>
              <a:tabLst>
                <a:tab pos="229247" algn="l"/>
              </a:tabLst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Salah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upaya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mencapai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target RPJMN 2020-2024, 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Rasio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Kewirausahaan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sebesar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3,95% dan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Penumbuhan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Wirausaha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sebesar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4%.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9F4E22-7EC0-4A20-9855-268464E283ED}"/>
              </a:ext>
            </a:extLst>
          </p:cNvPr>
          <p:cNvSpPr/>
          <p:nvPr/>
        </p:nvSpPr>
        <p:spPr>
          <a:xfrm>
            <a:off x="3083049" y="1957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POLA PIKIR PERPRES</a:t>
            </a:r>
          </a:p>
          <a:p>
            <a:pPr algn="ctr"/>
            <a:r>
              <a:rPr lang="en-US" b="1" dirty="0">
                <a:solidFill>
                  <a:srgbClr val="191919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PENGEMBANGAN KEWIRAUSAHAAN NASIONAL</a:t>
            </a:r>
          </a:p>
        </p:txBody>
      </p:sp>
    </p:spTree>
    <p:extLst>
      <p:ext uri="{BB962C8B-B14F-4D97-AF65-F5344CB8AC3E}">
        <p14:creationId xmlns:p14="http://schemas.microsoft.com/office/powerpoint/2010/main" val="152427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5ACC307D-AA89-44BB-808B-68B707B96FDA}"/>
              </a:ext>
            </a:extLst>
          </p:cNvPr>
          <p:cNvSpPr/>
          <p:nvPr/>
        </p:nvSpPr>
        <p:spPr>
          <a:xfrm>
            <a:off x="8227236" y="1143000"/>
            <a:ext cx="3964764" cy="5384800"/>
          </a:xfrm>
          <a:prstGeom prst="rect">
            <a:avLst/>
          </a:prstGeom>
          <a:solidFill>
            <a:srgbClr val="CCEBE6"/>
          </a:solidFill>
        </p:spPr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A6197CB8-808C-4EA5-9878-9D433D98F70A}"/>
              </a:ext>
            </a:extLst>
          </p:cNvPr>
          <p:cNvSpPr/>
          <p:nvPr/>
        </p:nvSpPr>
        <p:spPr>
          <a:xfrm>
            <a:off x="3708401" y="1143000"/>
            <a:ext cx="4518835" cy="5384800"/>
          </a:xfrm>
          <a:prstGeom prst="rect">
            <a:avLst/>
          </a:prstGeom>
          <a:solidFill>
            <a:srgbClr val="F5B9B8"/>
          </a:solidFill>
        </p:spPr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04BA47A7-F837-4014-900A-0F948404A82F}"/>
              </a:ext>
            </a:extLst>
          </p:cNvPr>
          <p:cNvSpPr txBox="1"/>
          <p:nvPr/>
        </p:nvSpPr>
        <p:spPr>
          <a:xfrm>
            <a:off x="2302962" y="-31245"/>
            <a:ext cx="10732226" cy="81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latin typeface="Lucida Sans" panose="020B0602030504020204" pitchFamily="34" charset="0"/>
              </a:rPr>
              <a:t>STRUKTUR PERPRES KEWIRAUSAHAAN NASIONAL</a:t>
            </a:r>
          </a:p>
        </p:txBody>
      </p:sp>
      <p:sp>
        <p:nvSpPr>
          <p:cNvPr id="31" name="AutoShape 4">
            <a:extLst>
              <a:ext uri="{FF2B5EF4-FFF2-40B4-BE49-F238E27FC236}">
                <a16:creationId xmlns:a16="http://schemas.microsoft.com/office/drawing/2014/main" id="{DC7ED36F-1893-4BEC-BBF0-FEA90C54C3A1}"/>
              </a:ext>
            </a:extLst>
          </p:cNvPr>
          <p:cNvSpPr/>
          <p:nvPr/>
        </p:nvSpPr>
        <p:spPr>
          <a:xfrm>
            <a:off x="10695" y="1143000"/>
            <a:ext cx="3689684" cy="5384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59554F-18AA-47A6-866F-4E95CCAF7C81}"/>
              </a:ext>
            </a:extLst>
          </p:cNvPr>
          <p:cNvGrpSpPr/>
          <p:nvPr/>
        </p:nvGrpSpPr>
        <p:grpSpPr>
          <a:xfrm>
            <a:off x="0" y="820347"/>
            <a:ext cx="950609" cy="837392"/>
            <a:chOff x="13117" y="1579756"/>
            <a:chExt cx="1425914" cy="1184941"/>
          </a:xfrm>
        </p:grpSpPr>
        <p:sp>
          <p:nvSpPr>
            <p:cNvPr id="38" name="AutoShape 2">
              <a:extLst>
                <a:ext uri="{FF2B5EF4-FFF2-40B4-BE49-F238E27FC236}">
                  <a16:creationId xmlns:a16="http://schemas.microsoft.com/office/drawing/2014/main" id="{A611F16F-D96C-458F-8A9A-2C02E7926F7B}"/>
                </a:ext>
              </a:extLst>
            </p:cNvPr>
            <p:cNvSpPr/>
            <p:nvPr/>
          </p:nvSpPr>
          <p:spPr>
            <a:xfrm>
              <a:off x="13117" y="2407983"/>
              <a:ext cx="1413883" cy="356714"/>
            </a:xfrm>
            <a:prstGeom prst="rect">
              <a:avLst/>
            </a:prstGeom>
            <a:solidFill>
              <a:srgbClr val="F5B9B8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</p:sp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93FE9E76-E9C7-4168-8C0A-2F3E9719E080}"/>
                </a:ext>
              </a:extLst>
            </p:cNvPr>
            <p:cNvSpPr txBox="1"/>
            <p:nvPr/>
          </p:nvSpPr>
          <p:spPr>
            <a:xfrm>
              <a:off x="25149" y="1579756"/>
              <a:ext cx="1413882" cy="1084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2533" dirty="0">
                  <a:solidFill>
                    <a:srgbClr val="191919"/>
                  </a:solidFill>
                  <a:latin typeface="Heebo Bold"/>
                </a:rPr>
                <a:t>01</a:t>
              </a:r>
            </a:p>
          </p:txBody>
        </p:sp>
      </p:grpSp>
      <p:sp>
        <p:nvSpPr>
          <p:cNvPr id="40" name="TextBox 13">
            <a:extLst>
              <a:ext uri="{FF2B5EF4-FFF2-40B4-BE49-F238E27FC236}">
                <a16:creationId xmlns:a16="http://schemas.microsoft.com/office/drawing/2014/main" id="{66BDB780-CC10-4E8A-8F26-CCA44528E636}"/>
              </a:ext>
            </a:extLst>
          </p:cNvPr>
          <p:cNvSpPr txBox="1"/>
          <p:nvPr/>
        </p:nvSpPr>
        <p:spPr>
          <a:xfrm>
            <a:off x="295137" y="1726327"/>
            <a:ext cx="2362200" cy="366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133" spc="110" dirty="0">
                <a:solidFill>
                  <a:srgbClr val="191919"/>
                </a:solidFill>
                <a:latin typeface="Roboto Bold"/>
              </a:rPr>
              <a:t>BATANG TUBUH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423980-D037-4AF3-9964-9DBD50048224}"/>
              </a:ext>
            </a:extLst>
          </p:cNvPr>
          <p:cNvGrpSpPr/>
          <p:nvPr/>
        </p:nvGrpSpPr>
        <p:grpSpPr>
          <a:xfrm>
            <a:off x="3692361" y="826863"/>
            <a:ext cx="4923591" cy="1869656"/>
            <a:chOff x="4880808" y="1579756"/>
            <a:chExt cx="7385387" cy="26456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94CFDF-965C-4825-999E-7DF33074B50D}"/>
                </a:ext>
              </a:extLst>
            </p:cNvPr>
            <p:cNvGrpSpPr/>
            <p:nvPr/>
          </p:nvGrpSpPr>
          <p:grpSpPr>
            <a:xfrm>
              <a:off x="4880808" y="1579756"/>
              <a:ext cx="1425916" cy="1184941"/>
              <a:chOff x="4880808" y="1579756"/>
              <a:chExt cx="1425916" cy="1184941"/>
            </a:xfrm>
          </p:grpSpPr>
          <p:sp>
            <p:nvSpPr>
              <p:cNvPr id="26" name="AutoShape 2">
                <a:extLst>
                  <a:ext uri="{FF2B5EF4-FFF2-40B4-BE49-F238E27FC236}">
                    <a16:creationId xmlns:a16="http://schemas.microsoft.com/office/drawing/2014/main" id="{CAEE2175-AFAF-400A-B3ED-1C7CA155B38D}"/>
                  </a:ext>
                </a:extLst>
              </p:cNvPr>
              <p:cNvSpPr/>
              <p:nvPr/>
            </p:nvSpPr>
            <p:spPr>
              <a:xfrm>
                <a:off x="4892841" y="2407983"/>
                <a:ext cx="1413883" cy="356714"/>
              </a:xfrm>
              <a:prstGeom prst="rect">
                <a:avLst/>
              </a:prstGeom>
              <a:solidFill>
                <a:srgbClr val="CCEBE6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A88CFC34-D2B7-4561-88EA-D0FA15FE871C}"/>
                  </a:ext>
                </a:extLst>
              </p:cNvPr>
              <p:cNvSpPr txBox="1"/>
              <p:nvPr/>
            </p:nvSpPr>
            <p:spPr>
              <a:xfrm>
                <a:off x="4880808" y="1579756"/>
                <a:ext cx="1413883" cy="10846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200"/>
                  </a:lnSpc>
                </a:pPr>
                <a:r>
                  <a:rPr lang="en-US" sz="2533" dirty="0">
                    <a:solidFill>
                      <a:srgbClr val="191919"/>
                    </a:solidFill>
                    <a:latin typeface="Heebo Bold"/>
                  </a:rPr>
                  <a:t>02</a:t>
                </a:r>
              </a:p>
            </p:txBody>
          </p:sp>
        </p:grp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82D8AEE0-CE4B-40FD-834F-8A22E79CACB5}"/>
                </a:ext>
              </a:extLst>
            </p:cNvPr>
            <p:cNvSpPr txBox="1"/>
            <p:nvPr/>
          </p:nvSpPr>
          <p:spPr>
            <a:xfrm>
              <a:off x="5335547" y="2849705"/>
              <a:ext cx="6930648" cy="1375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133" spc="110" dirty="0">
                  <a:solidFill>
                    <a:srgbClr val="191919"/>
                  </a:solidFill>
                  <a:latin typeface="Roboto Bold"/>
                </a:rPr>
                <a:t>LAMPIRAN I</a:t>
              </a:r>
            </a:p>
            <a:p>
              <a:r>
                <a:rPr lang="en-US" sz="1867" spc="110" dirty="0">
                  <a:solidFill>
                    <a:srgbClr val="191919"/>
                  </a:solidFill>
                  <a:latin typeface="Roboto Bold"/>
                </a:rPr>
                <a:t>DOKUMEN PENGEMBANGAN KEWIRAUSAHAAN NASIONAL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A3F9848-DE04-4519-8206-D8934602E6A9}"/>
              </a:ext>
            </a:extLst>
          </p:cNvPr>
          <p:cNvGrpSpPr/>
          <p:nvPr/>
        </p:nvGrpSpPr>
        <p:grpSpPr>
          <a:xfrm>
            <a:off x="8200498" y="825527"/>
            <a:ext cx="3970410" cy="2917695"/>
            <a:chOff x="12316343" y="1508610"/>
            <a:chExt cx="5955615" cy="437654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52C9D6F-1AA3-4F15-9061-19ABA3AA6879}"/>
                </a:ext>
              </a:extLst>
            </p:cNvPr>
            <p:cNvGrpSpPr/>
            <p:nvPr/>
          </p:nvGrpSpPr>
          <p:grpSpPr>
            <a:xfrm>
              <a:off x="12316343" y="1508610"/>
              <a:ext cx="1425914" cy="1256088"/>
              <a:chOff x="12725399" y="1579756"/>
              <a:chExt cx="1425914" cy="1184941"/>
            </a:xfrm>
          </p:grpSpPr>
          <p:sp>
            <p:nvSpPr>
              <p:cNvPr id="35" name="AutoShape 2">
                <a:extLst>
                  <a:ext uri="{FF2B5EF4-FFF2-40B4-BE49-F238E27FC236}">
                    <a16:creationId xmlns:a16="http://schemas.microsoft.com/office/drawing/2014/main" id="{D34BCD3B-F661-4831-916C-F7012FFB6479}"/>
                  </a:ext>
                </a:extLst>
              </p:cNvPr>
              <p:cNvSpPr/>
              <p:nvPr/>
            </p:nvSpPr>
            <p:spPr>
              <a:xfrm>
                <a:off x="12725399" y="2407983"/>
                <a:ext cx="1413883" cy="356714"/>
              </a:xfrm>
              <a:prstGeom prst="rect">
                <a:avLst/>
              </a:prstGeom>
              <a:solidFill>
                <a:srgbClr val="F5B9B8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</p:sp>
          <p:sp>
            <p:nvSpPr>
              <p:cNvPr id="36" name="TextBox 8">
                <a:extLst>
                  <a:ext uri="{FF2B5EF4-FFF2-40B4-BE49-F238E27FC236}">
                    <a16:creationId xmlns:a16="http://schemas.microsoft.com/office/drawing/2014/main" id="{12560137-6889-40F6-A61C-451717F92BA6}"/>
                  </a:ext>
                </a:extLst>
              </p:cNvPr>
              <p:cNvSpPr txBox="1"/>
              <p:nvPr/>
            </p:nvSpPr>
            <p:spPr>
              <a:xfrm>
                <a:off x="12737431" y="1579756"/>
                <a:ext cx="1413882" cy="10846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200"/>
                  </a:lnSpc>
                </a:pPr>
                <a:r>
                  <a:rPr lang="en-US" sz="2533" dirty="0">
                    <a:solidFill>
                      <a:srgbClr val="191919"/>
                    </a:solidFill>
                    <a:latin typeface="Heebo Bold"/>
                  </a:rPr>
                  <a:t>03</a:t>
                </a:r>
              </a:p>
            </p:txBody>
          </p:sp>
        </p:grpSp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id="{62A11BE7-8188-4D89-B305-EBD856E479AD}"/>
                </a:ext>
              </a:extLst>
            </p:cNvPr>
            <p:cNvSpPr txBox="1"/>
            <p:nvPr/>
          </p:nvSpPr>
          <p:spPr>
            <a:xfrm>
              <a:off x="12795591" y="2849706"/>
              <a:ext cx="5476367" cy="3035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133" spc="110" dirty="0">
                  <a:solidFill>
                    <a:srgbClr val="191919"/>
                  </a:solidFill>
                  <a:latin typeface="Roboto Bold"/>
                </a:rPr>
                <a:t>LAMPIRAN II</a:t>
              </a:r>
            </a:p>
            <a:p>
              <a:r>
                <a:rPr lang="en-US" sz="1867" spc="110" dirty="0">
                  <a:solidFill>
                    <a:srgbClr val="191919"/>
                  </a:solidFill>
                  <a:latin typeface="Roboto Bold"/>
                </a:rPr>
                <a:t>RENCANA AKSI PENGEMBANGAN KEWIRAUSAHAAN NASIONAL</a:t>
              </a:r>
            </a:p>
            <a:p>
              <a:pPr>
                <a:lnSpc>
                  <a:spcPts val="3080"/>
                </a:lnSpc>
              </a:pPr>
              <a:endParaRPr lang="en-US" sz="2133" spc="110" dirty="0">
                <a:solidFill>
                  <a:srgbClr val="191919"/>
                </a:solidFill>
                <a:latin typeface="Roboto Bold"/>
              </a:endParaRPr>
            </a:p>
            <a:p>
              <a:pPr>
                <a:lnSpc>
                  <a:spcPts val="3080"/>
                </a:lnSpc>
              </a:pPr>
              <a:endParaRPr lang="en-US" sz="2133" spc="110" dirty="0">
                <a:solidFill>
                  <a:srgbClr val="191919"/>
                </a:solidFill>
                <a:latin typeface="Roboto Bold"/>
              </a:endParaRPr>
            </a:p>
          </p:txBody>
        </p:sp>
      </p:grpSp>
      <p:sp>
        <p:nvSpPr>
          <p:cNvPr id="43" name="TextBox 12">
            <a:extLst>
              <a:ext uri="{FF2B5EF4-FFF2-40B4-BE49-F238E27FC236}">
                <a16:creationId xmlns:a16="http://schemas.microsoft.com/office/drawing/2014/main" id="{04C766BA-0813-4E8C-918F-C20218E0DA75}"/>
              </a:ext>
            </a:extLst>
          </p:cNvPr>
          <p:cNvSpPr txBox="1"/>
          <p:nvPr/>
        </p:nvSpPr>
        <p:spPr>
          <a:xfrm>
            <a:off x="302948" y="2168775"/>
            <a:ext cx="3261894" cy="6176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Aft>
                <a:spcPts val="800"/>
              </a:spcAft>
            </a:pPr>
            <a:r>
              <a:rPr lang="en-US" sz="1867" dirty="0" err="1">
                <a:solidFill>
                  <a:srgbClr val="191919"/>
                </a:solidFill>
                <a:latin typeface="Roboto"/>
              </a:rPr>
              <a:t>Terdiri</a:t>
            </a:r>
            <a:r>
              <a:rPr lang="en-US" sz="18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867" dirty="0" err="1">
                <a:solidFill>
                  <a:srgbClr val="191919"/>
                </a:solidFill>
                <a:latin typeface="Roboto"/>
              </a:rPr>
              <a:t>dari</a:t>
            </a:r>
            <a:r>
              <a:rPr lang="en-US" sz="1867" dirty="0">
                <a:solidFill>
                  <a:srgbClr val="191919"/>
                </a:solidFill>
                <a:latin typeface="Roboto"/>
              </a:rPr>
              <a:t>: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867" b="1" dirty="0">
                <a:solidFill>
                  <a:srgbClr val="191919"/>
                </a:solidFill>
                <a:latin typeface="Roboto"/>
              </a:rPr>
              <a:t>VIII BAB</a:t>
            </a: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I 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Ketentuan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Umum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II 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Maksud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Tujuan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III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Pengembangan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	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Nasional</a:t>
            </a: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IV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Komite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Pengembangan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	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Nasional</a:t>
            </a: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V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Pemantauan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Evaluasi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VI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Pendanaan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VII	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Ketentuan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Lain-Lain</a:t>
            </a:r>
          </a:p>
          <a:p>
            <a:pPr marL="609630" lvl="1" indent="-304815">
              <a:lnSpc>
                <a:spcPct val="150000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BAB VIII 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Ketentuan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Penutup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lvl="1"/>
            <a:endParaRPr lang="en-US" sz="933" dirty="0">
              <a:solidFill>
                <a:srgbClr val="191919"/>
              </a:solidFill>
              <a:latin typeface="Roboto"/>
            </a:endParaRPr>
          </a:p>
          <a:p>
            <a:pPr marL="304815" indent="-304815">
              <a:lnSpc>
                <a:spcPct val="130000"/>
              </a:lnSpc>
              <a:buFontTx/>
              <a:buChar char="-"/>
            </a:pPr>
            <a:r>
              <a:rPr lang="en-US" sz="1867" b="1" dirty="0">
                <a:solidFill>
                  <a:srgbClr val="191919"/>
                </a:solidFill>
                <a:latin typeface="Roboto"/>
              </a:rPr>
              <a:t>25 </a:t>
            </a:r>
            <a:r>
              <a:rPr lang="en-US" sz="1867" b="1" dirty="0" err="1">
                <a:solidFill>
                  <a:srgbClr val="191919"/>
                </a:solidFill>
                <a:latin typeface="Roboto"/>
              </a:rPr>
              <a:t>Pasal</a:t>
            </a:r>
            <a:endParaRPr lang="en-US" sz="1867" b="1" dirty="0">
              <a:solidFill>
                <a:srgbClr val="191919"/>
              </a:solidFill>
              <a:latin typeface="Roboto"/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8AD36073-DA40-4C2F-B59F-4F37C4B51257}"/>
              </a:ext>
            </a:extLst>
          </p:cNvPr>
          <p:cNvSpPr txBox="1"/>
          <p:nvPr/>
        </p:nvSpPr>
        <p:spPr>
          <a:xfrm>
            <a:off x="4040962" y="3324871"/>
            <a:ext cx="4510813" cy="306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Aft>
                <a:spcPts val="800"/>
              </a:spcAft>
            </a:pPr>
            <a:r>
              <a:rPr lang="en-US" sz="1867" dirty="0" err="1">
                <a:solidFill>
                  <a:srgbClr val="191919"/>
                </a:solidFill>
                <a:latin typeface="Roboto"/>
              </a:rPr>
              <a:t>Mengatur</a:t>
            </a:r>
            <a:r>
              <a:rPr lang="en-US" sz="1867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867" dirty="0" err="1">
                <a:solidFill>
                  <a:srgbClr val="191919"/>
                </a:solidFill>
                <a:latin typeface="Roboto"/>
              </a:rPr>
              <a:t>tentang</a:t>
            </a:r>
            <a:r>
              <a:rPr lang="en-US" sz="1867" dirty="0">
                <a:solidFill>
                  <a:srgbClr val="191919"/>
                </a:solidFill>
                <a:latin typeface="Roboto"/>
              </a:rPr>
              <a:t>: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 err="1">
                <a:solidFill>
                  <a:srgbClr val="191919"/>
                </a:solidFill>
                <a:latin typeface="Roboto"/>
              </a:rPr>
              <a:t>Pengertian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Jiwa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 err="1">
                <a:solidFill>
                  <a:srgbClr val="191919"/>
                </a:solidFill>
                <a:latin typeface="Roboto"/>
              </a:rPr>
              <a:t>Kategori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Wirausaha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Tematik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Norma,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Standar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,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Prosedur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, dan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Kriteria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(NSPK)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Model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Pengembangan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>
                <a:solidFill>
                  <a:srgbClr val="191919"/>
                </a:solidFill>
                <a:latin typeface="Roboto"/>
              </a:rPr>
              <a:t>Tata Cara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Perhitungan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Rasio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 err="1">
                <a:solidFill>
                  <a:srgbClr val="191919"/>
                </a:solidFill>
                <a:latin typeface="Roboto"/>
              </a:rPr>
              <a:t>Sistem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Informasi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dan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 err="1">
                <a:solidFill>
                  <a:srgbClr val="191919"/>
                </a:solidFill>
                <a:latin typeface="Roboto"/>
              </a:rPr>
              <a:t>Kaidah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Pelaksanaan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Pengembangan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</a:p>
          <a:p>
            <a:pPr marL="304815" indent="-304815">
              <a:lnSpc>
                <a:spcPts val="2613"/>
              </a:lnSpc>
              <a:buFontTx/>
              <a:buChar char="-"/>
            </a:pPr>
            <a:r>
              <a:rPr lang="en-US" sz="1333" dirty="0" err="1">
                <a:solidFill>
                  <a:srgbClr val="191919"/>
                </a:solidFill>
                <a:latin typeface="Roboto"/>
              </a:rPr>
              <a:t>Kewirausahaan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Nasional</a:t>
            </a: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EE502152-F22F-4E2C-9779-6AFE29F77AB6}"/>
              </a:ext>
            </a:extLst>
          </p:cNvPr>
          <p:cNvSpPr txBox="1"/>
          <p:nvPr/>
        </p:nvSpPr>
        <p:spPr>
          <a:xfrm>
            <a:off x="8567819" y="3777273"/>
            <a:ext cx="3576243" cy="129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Aft>
                <a:spcPts val="800"/>
              </a:spcAft>
            </a:pPr>
            <a:r>
              <a:rPr lang="en-US" sz="1333" dirty="0" err="1">
                <a:solidFill>
                  <a:srgbClr val="191919"/>
                </a:solidFill>
                <a:latin typeface="Roboto"/>
              </a:rPr>
              <a:t>Merupakan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kompilasi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kegiatan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dari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28 K/L yang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telah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di </a:t>
            </a:r>
            <a:r>
              <a:rPr lang="en-US" sz="1333" i="1" dirty="0" err="1">
                <a:solidFill>
                  <a:srgbClr val="191919"/>
                </a:solidFill>
                <a:latin typeface="Roboto"/>
              </a:rPr>
              <a:t>refoccusing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untuk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mewujudkan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Wirausaha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Mapan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,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usaha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yang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inovatif</a:t>
            </a:r>
            <a:r>
              <a:rPr lang="en-US" sz="1333" dirty="0">
                <a:solidFill>
                  <a:srgbClr val="191919"/>
                </a:solidFill>
                <a:latin typeface="Roboto"/>
              </a:rPr>
              <a:t> dan </a:t>
            </a:r>
            <a:r>
              <a:rPr lang="en-US" sz="1333" dirty="0" err="1">
                <a:solidFill>
                  <a:srgbClr val="191919"/>
                </a:solidFill>
                <a:latin typeface="Roboto"/>
              </a:rPr>
              <a:t>berkelanjutan</a:t>
            </a:r>
            <a:endParaRPr lang="en-US" sz="1333" dirty="0">
              <a:solidFill>
                <a:srgbClr val="191919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2629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5" y="6506050"/>
            <a:ext cx="7518399" cy="38400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82142B-4C42-47CB-94D8-79BFCDAF8169}"/>
              </a:ext>
            </a:extLst>
          </p:cNvPr>
          <p:cNvSpPr/>
          <p:nvPr/>
        </p:nvSpPr>
        <p:spPr>
          <a:xfrm>
            <a:off x="457200" y="1193800"/>
            <a:ext cx="11531600" cy="4368800"/>
          </a:xfrm>
          <a:prstGeom prst="roundRect">
            <a:avLst/>
          </a:prstGeom>
          <a:noFill/>
          <a:ln w="57150">
            <a:solidFill>
              <a:srgbClr val="1FB5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AFBE3620-0712-4D0A-B960-2A14A41AD9BE}"/>
              </a:ext>
            </a:extLst>
          </p:cNvPr>
          <p:cNvSpPr/>
          <p:nvPr/>
        </p:nvSpPr>
        <p:spPr>
          <a:xfrm>
            <a:off x="5435083" y="438969"/>
            <a:ext cx="1524000" cy="5638800"/>
          </a:xfrm>
          <a:prstGeom prst="rect">
            <a:avLst/>
          </a:prstGeom>
          <a:solidFill>
            <a:srgbClr val="CCEBE6"/>
          </a:solidFill>
        </p:spPr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7FC5EBA-5E43-418A-A438-A068E6455028}"/>
              </a:ext>
            </a:extLst>
          </p:cNvPr>
          <p:cNvSpPr/>
          <p:nvPr/>
        </p:nvSpPr>
        <p:spPr>
          <a:xfrm>
            <a:off x="3911083" y="438969"/>
            <a:ext cx="1524000" cy="5638800"/>
          </a:xfrm>
          <a:prstGeom prst="rect">
            <a:avLst/>
          </a:prstGeom>
          <a:solidFill>
            <a:srgbClr val="F5B9B8"/>
          </a:solidFill>
        </p:spPr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4D5199CD-7F0C-4AD7-A40F-7C4014B1E5C1}"/>
              </a:ext>
            </a:extLst>
          </p:cNvPr>
          <p:cNvSpPr/>
          <p:nvPr/>
        </p:nvSpPr>
        <p:spPr>
          <a:xfrm>
            <a:off x="6959083" y="440894"/>
            <a:ext cx="1524000" cy="5638800"/>
          </a:xfrm>
          <a:prstGeom prst="rect">
            <a:avLst/>
          </a:prstGeom>
          <a:solidFill>
            <a:srgbClr val="F5B9B8"/>
          </a:solid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853E552-A3D1-4CD6-A290-152CEE3DB96E}"/>
              </a:ext>
            </a:extLst>
          </p:cNvPr>
          <p:cNvSpPr txBox="1"/>
          <p:nvPr/>
        </p:nvSpPr>
        <p:spPr>
          <a:xfrm>
            <a:off x="970460" y="1549400"/>
            <a:ext cx="10732226" cy="276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POKOK </a:t>
            </a:r>
          </a:p>
          <a:p>
            <a:pPr algn="ctr"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PENGATURAN</a:t>
            </a:r>
          </a:p>
          <a:p>
            <a:pPr algn="ctr"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PERPRES PENGEMBANGAN KEWIRAUSAHAAN NASIONAL</a:t>
            </a:r>
          </a:p>
        </p:txBody>
      </p:sp>
    </p:spTree>
    <p:extLst>
      <p:ext uri="{BB962C8B-B14F-4D97-AF65-F5344CB8AC3E}">
        <p14:creationId xmlns:p14="http://schemas.microsoft.com/office/powerpoint/2010/main" val="184528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507974"/>
            <a:ext cx="12192000" cy="350026"/>
          </a:xfrm>
          <a:prstGeom prst="rect">
            <a:avLst/>
          </a:prstGeom>
          <a:solidFill>
            <a:srgbClr val="F4B8B7"/>
          </a:solid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AD66C1-ECB9-4E4B-8496-C0133200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6517467"/>
            <a:ext cx="7518399" cy="384001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88826DF4-5B86-4561-8AA9-A18C7470754F}"/>
              </a:ext>
            </a:extLst>
          </p:cNvPr>
          <p:cNvSpPr/>
          <p:nvPr/>
        </p:nvSpPr>
        <p:spPr>
          <a:xfrm>
            <a:off x="-1" y="0"/>
            <a:ext cx="9897881" cy="6517467"/>
          </a:xfrm>
          <a:prstGeom prst="rect">
            <a:avLst/>
          </a:prstGeom>
          <a:solidFill>
            <a:srgbClr val="CCEBE6"/>
          </a:solidFill>
        </p:spPr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B6A11297-4B8C-4FF4-96E1-0C773BDC6DD9}"/>
              </a:ext>
            </a:extLst>
          </p:cNvPr>
          <p:cNvSpPr/>
          <p:nvPr/>
        </p:nvSpPr>
        <p:spPr>
          <a:xfrm>
            <a:off x="133458" y="133482"/>
            <a:ext cx="535982" cy="4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CF85CC6-4728-44F4-9219-0741BFAAD3AC}"/>
              </a:ext>
            </a:extLst>
          </p:cNvPr>
          <p:cNvSpPr txBox="1"/>
          <p:nvPr/>
        </p:nvSpPr>
        <p:spPr>
          <a:xfrm>
            <a:off x="660401" y="228600"/>
            <a:ext cx="1631675" cy="210498"/>
          </a:xfrm>
          <a:prstGeom prst="rect">
            <a:avLst/>
          </a:prstGeom>
        </p:spPr>
        <p:txBody>
          <a:bodyPr vert="horz" wrap="square" lIns="0" tIns="5135" rIns="0" bIns="0" rtlCol="0">
            <a:spAutoFit/>
          </a:bodyPr>
          <a:lstStyle/>
          <a:p>
            <a:pPr marL="5134">
              <a:spcBef>
                <a:spcPts val="41"/>
              </a:spcBef>
            </a:pPr>
            <a:r>
              <a:rPr sz="667" b="1" spc="33" dirty="0">
                <a:latin typeface="Calibri"/>
                <a:cs typeface="Calibri"/>
              </a:rPr>
              <a:t>KEMENTERIAN KOPERASI </a:t>
            </a:r>
            <a:r>
              <a:rPr sz="667" b="1" spc="24" dirty="0">
                <a:latin typeface="Calibri"/>
                <a:cs typeface="Calibri"/>
              </a:rPr>
              <a:t>DAN</a:t>
            </a:r>
            <a:r>
              <a:rPr sz="667" b="1" spc="63" dirty="0">
                <a:latin typeface="Calibri"/>
                <a:cs typeface="Calibri"/>
              </a:rPr>
              <a:t> </a:t>
            </a:r>
            <a:r>
              <a:rPr sz="667" b="1" spc="28" dirty="0">
                <a:latin typeface="Calibri"/>
                <a:cs typeface="Calibri"/>
              </a:rPr>
              <a:t>UKM</a:t>
            </a:r>
            <a:endParaRPr sz="667" dirty="0">
              <a:latin typeface="Calibri"/>
              <a:cs typeface="Calibri"/>
            </a:endParaRPr>
          </a:p>
          <a:p>
            <a:pPr marL="5134"/>
            <a:r>
              <a:rPr sz="667" spc="18" dirty="0">
                <a:latin typeface="Calibri"/>
                <a:cs typeface="Calibri"/>
              </a:rPr>
              <a:t>REPUBLIK</a:t>
            </a:r>
            <a:r>
              <a:rPr sz="667" spc="37" dirty="0">
                <a:latin typeface="Calibri"/>
                <a:cs typeface="Calibri"/>
              </a:rPr>
              <a:t> </a:t>
            </a:r>
            <a:r>
              <a:rPr sz="667" spc="24" dirty="0">
                <a:latin typeface="Calibri"/>
                <a:cs typeface="Calibri"/>
              </a:rPr>
              <a:t>INDONESIA</a:t>
            </a:r>
            <a:endParaRPr sz="667" dirty="0">
              <a:latin typeface="Calibri"/>
              <a:cs typeface="Calibri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B54F6DAD-5D33-4312-922E-895CA89D8F57}"/>
              </a:ext>
            </a:extLst>
          </p:cNvPr>
          <p:cNvSpPr txBox="1"/>
          <p:nvPr/>
        </p:nvSpPr>
        <p:spPr>
          <a:xfrm>
            <a:off x="4122831" y="-224397"/>
            <a:ext cx="8726778" cy="81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2933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1. DEFINISI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AC63D610-73A4-45C6-871D-8FE139447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86220" y="516022"/>
            <a:ext cx="3694753" cy="3446597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775CFE05-C832-4A93-9232-3331A3431C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2758" y="1115896"/>
          <a:ext cx="8294268" cy="5447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134">
                  <a:extLst>
                    <a:ext uri="{9D8B030D-6E8A-4147-A177-3AD203B41FA5}">
                      <a16:colId xmlns:a16="http://schemas.microsoft.com/office/drawing/2014/main" val="769858448"/>
                    </a:ext>
                  </a:extLst>
                </a:gridCol>
                <a:gridCol w="4147134">
                  <a:extLst>
                    <a:ext uri="{9D8B030D-6E8A-4147-A177-3AD203B41FA5}">
                      <a16:colId xmlns:a16="http://schemas.microsoft.com/office/drawing/2014/main" val="860500942"/>
                    </a:ext>
                  </a:extLst>
                </a:gridCol>
              </a:tblGrid>
              <a:tr h="290003"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0588789"/>
                  </a:ext>
                </a:extLst>
              </a:tr>
              <a:tr h="460518"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03830"/>
                  </a:ext>
                </a:extLst>
              </a:tr>
              <a:tr h="460518"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799339"/>
                  </a:ext>
                </a:extLst>
              </a:tr>
              <a:tr h="460518"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92635"/>
                  </a:ext>
                </a:extLst>
              </a:tr>
              <a:tr h="724470"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8096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488732"/>
                  </a:ext>
                </a:extLst>
              </a:tr>
              <a:tr h="460518"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561746"/>
                  </a:ext>
                </a:extLst>
              </a:tr>
              <a:tr h="504682"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607143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804000"/>
                  </a:ext>
                </a:extLst>
              </a:tr>
              <a:tr h="460518">
                <a:tc>
                  <a:txBody>
                    <a:bodyPr/>
                    <a:lstStyle/>
                    <a:p>
                      <a:endParaRPr lang="id-ID" sz="120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d-ID" sz="1200" dirty="0"/>
                    </a:p>
                  </a:txBody>
                  <a:tcPr marL="60960" marR="60960" marT="30480" marB="304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514999"/>
                  </a:ext>
                </a:extLst>
              </a:tr>
            </a:tbl>
          </a:graphicData>
        </a:graphic>
      </p:graphicFrame>
      <p:grpSp>
        <p:nvGrpSpPr>
          <p:cNvPr id="100" name="Group 99">
            <a:extLst>
              <a:ext uri="{FF2B5EF4-FFF2-40B4-BE49-F238E27FC236}">
                <a16:creationId xmlns:a16="http://schemas.microsoft.com/office/drawing/2014/main" id="{A632ABE3-0FC2-46EF-BF30-872C8FB055E1}"/>
              </a:ext>
            </a:extLst>
          </p:cNvPr>
          <p:cNvGrpSpPr/>
          <p:nvPr/>
        </p:nvGrpSpPr>
        <p:grpSpPr>
          <a:xfrm>
            <a:off x="149926" y="904156"/>
            <a:ext cx="9438113" cy="433620"/>
            <a:chOff x="1" y="1638570"/>
            <a:chExt cx="14157170" cy="650429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F0E0917-4B19-4725-9F96-86377B29F8FA}"/>
                </a:ext>
              </a:extLst>
            </p:cNvPr>
            <p:cNvGrpSpPr/>
            <p:nvPr/>
          </p:nvGrpSpPr>
          <p:grpSpPr>
            <a:xfrm>
              <a:off x="1" y="1741376"/>
              <a:ext cx="2695414" cy="547623"/>
              <a:chOff x="1" y="1741376"/>
              <a:chExt cx="2695414" cy="547623"/>
            </a:xfrm>
          </p:grpSpPr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E65F05A3-F885-4A69-B0F0-04774C9F8937}"/>
                  </a:ext>
                </a:extLst>
              </p:cNvPr>
              <p:cNvSpPr/>
              <p:nvPr/>
            </p:nvSpPr>
            <p:spPr>
              <a:xfrm>
                <a:off x="1" y="1741376"/>
                <a:ext cx="2695414" cy="547623"/>
              </a:xfrm>
              <a:prstGeom prst="roundRect">
                <a:avLst/>
              </a:prstGeom>
              <a:solidFill>
                <a:srgbClr val="348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pic>
            <p:nvPicPr>
              <p:cNvPr id="106" name="Picture 6">
                <a:extLst>
                  <a:ext uri="{FF2B5EF4-FFF2-40B4-BE49-F238E27FC236}">
                    <a16:creationId xmlns:a16="http://schemas.microsoft.com/office/drawing/2014/main" id="{AEFF7FCE-3AE7-430D-BB59-256502FA5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3136" y="1767322"/>
                <a:ext cx="474141" cy="474141"/>
              </a:xfrm>
              <a:prstGeom prst="rect">
                <a:avLst/>
              </a:prstGeom>
            </p:spPr>
          </p:pic>
        </p:grpSp>
        <p:grpSp>
          <p:nvGrpSpPr>
            <p:cNvPr id="102" name="Group 7">
              <a:extLst>
                <a:ext uri="{FF2B5EF4-FFF2-40B4-BE49-F238E27FC236}">
                  <a16:creationId xmlns:a16="http://schemas.microsoft.com/office/drawing/2014/main" id="{D9FDC797-C221-4E40-9150-33F6E18A8362}"/>
                </a:ext>
              </a:extLst>
            </p:cNvPr>
            <p:cNvGrpSpPr/>
            <p:nvPr/>
          </p:nvGrpSpPr>
          <p:grpSpPr>
            <a:xfrm>
              <a:off x="912511" y="1638570"/>
              <a:ext cx="13244660" cy="512444"/>
              <a:chOff x="-5345" y="-285793"/>
              <a:chExt cx="17659548" cy="720221"/>
            </a:xfrm>
          </p:grpSpPr>
          <p:sp>
            <p:nvSpPr>
              <p:cNvPr id="103" name="TextBox 12">
                <a:extLst>
                  <a:ext uri="{FF2B5EF4-FFF2-40B4-BE49-F238E27FC236}">
                    <a16:creationId xmlns:a16="http://schemas.microsoft.com/office/drawing/2014/main" id="{F1760709-C198-44D3-80E5-67377678AAE0}"/>
                  </a:ext>
                </a:extLst>
              </p:cNvPr>
              <p:cNvSpPr txBox="1"/>
              <p:nvPr/>
            </p:nvSpPr>
            <p:spPr>
              <a:xfrm>
                <a:off x="2649213" y="-164949"/>
                <a:ext cx="15004990" cy="59937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613"/>
                  </a:lnSpc>
                </a:pP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adalah</a:t>
                </a:r>
                <a:r>
                  <a:rPr lang="en-US" sz="1067" dirty="0">
                    <a:solidFill>
                      <a:srgbClr val="191919"/>
                    </a:solidFill>
                    <a:latin typeface="Roboto"/>
                  </a:rPr>
                  <a:t> </a:t>
                </a: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setiap</a:t>
                </a:r>
                <a:r>
                  <a:rPr lang="en-US" sz="1067" dirty="0">
                    <a:solidFill>
                      <a:srgbClr val="191919"/>
                    </a:solidFill>
                    <a:latin typeface="Roboto"/>
                  </a:rPr>
                  <a:t> orang yang </a:t>
                </a: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memiliki</a:t>
                </a:r>
                <a:r>
                  <a:rPr lang="en-US" sz="1067" dirty="0">
                    <a:solidFill>
                      <a:srgbClr val="191919"/>
                    </a:solidFill>
                    <a:latin typeface="Roboto"/>
                  </a:rPr>
                  <a:t> </a:t>
                </a: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jiwa</a:t>
                </a:r>
                <a:r>
                  <a:rPr lang="en-US" sz="1067" dirty="0">
                    <a:solidFill>
                      <a:srgbClr val="191919"/>
                    </a:solidFill>
                    <a:latin typeface="Roboto"/>
                  </a:rPr>
                  <a:t> </a:t>
                </a: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Kewirausahaan</a:t>
                </a:r>
                <a:r>
                  <a:rPr lang="en-US" sz="1067" dirty="0">
                    <a:solidFill>
                      <a:srgbClr val="191919"/>
                    </a:solidFill>
                    <a:latin typeface="Roboto"/>
                  </a:rPr>
                  <a:t> dan </a:t>
                </a: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menjalankan</a:t>
                </a:r>
                <a:r>
                  <a:rPr lang="en-US" sz="1067" dirty="0">
                    <a:solidFill>
                      <a:srgbClr val="191919"/>
                    </a:solidFill>
                    <a:latin typeface="Roboto"/>
                  </a:rPr>
                  <a:t> </a:t>
                </a:r>
                <a:r>
                  <a:rPr lang="en-US" sz="1067" dirty="0" err="1">
                    <a:solidFill>
                      <a:srgbClr val="191919"/>
                    </a:solidFill>
                    <a:latin typeface="Roboto"/>
                  </a:rPr>
                  <a:t>Kewirausahaan</a:t>
                </a:r>
                <a:endParaRPr lang="en-US" sz="1067" dirty="0">
                  <a:solidFill>
                    <a:srgbClr val="191919"/>
                  </a:solidFill>
                  <a:latin typeface="Roboto"/>
                </a:endParaRPr>
              </a:p>
            </p:txBody>
          </p:sp>
          <p:sp>
            <p:nvSpPr>
              <p:cNvPr id="104" name="TextBox 13">
                <a:extLst>
                  <a:ext uri="{FF2B5EF4-FFF2-40B4-BE49-F238E27FC236}">
                    <a16:creationId xmlns:a16="http://schemas.microsoft.com/office/drawing/2014/main" id="{04B1B3D7-9F8D-46A0-B3AC-4B9AC6EC7B41}"/>
                  </a:ext>
                </a:extLst>
              </p:cNvPr>
              <p:cNvSpPr txBox="1"/>
              <p:nvPr/>
            </p:nvSpPr>
            <p:spPr>
              <a:xfrm>
                <a:off x="-5345" y="-285793"/>
                <a:ext cx="15004990" cy="709682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>
                  <a:lnSpc>
                    <a:spcPts val="3080"/>
                  </a:lnSpc>
                </a:pPr>
                <a:r>
                  <a:rPr lang="en-US" sz="1200" spc="110" dirty="0">
                    <a:solidFill>
                      <a:schemeClr val="bg1"/>
                    </a:solidFill>
                    <a:latin typeface="Roboto Bold"/>
                  </a:rPr>
                  <a:t>WIRAUSAHA</a:t>
                </a: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9DC2786-F06E-4330-BC06-24DA26DC158A}"/>
              </a:ext>
            </a:extLst>
          </p:cNvPr>
          <p:cNvGrpSpPr/>
          <p:nvPr/>
        </p:nvGrpSpPr>
        <p:grpSpPr>
          <a:xfrm>
            <a:off x="153027" y="1400617"/>
            <a:ext cx="8615480" cy="465383"/>
            <a:chOff x="200186" y="1781912"/>
            <a:chExt cx="12923220" cy="698075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8A72A89-E9C1-4854-9011-4931B6FF8DA1}"/>
                </a:ext>
              </a:extLst>
            </p:cNvPr>
            <p:cNvGrpSpPr/>
            <p:nvPr/>
          </p:nvGrpSpPr>
          <p:grpSpPr>
            <a:xfrm>
              <a:off x="200186" y="1781912"/>
              <a:ext cx="12923220" cy="698075"/>
              <a:chOff x="0" y="1657757"/>
              <a:chExt cx="12923220" cy="698075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DAF2BFD2-8C6D-4A6C-AC5D-F22901D63FD1}"/>
                  </a:ext>
                </a:extLst>
              </p:cNvPr>
              <p:cNvSpPr/>
              <p:nvPr/>
            </p:nvSpPr>
            <p:spPr>
              <a:xfrm>
                <a:off x="0" y="1741376"/>
                <a:ext cx="3237927" cy="525339"/>
              </a:xfrm>
              <a:prstGeom prst="roundRect">
                <a:avLst/>
              </a:prstGeom>
              <a:solidFill>
                <a:srgbClr val="348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grpSp>
            <p:nvGrpSpPr>
              <p:cNvPr id="111" name="Group 7">
                <a:extLst>
                  <a:ext uri="{FF2B5EF4-FFF2-40B4-BE49-F238E27FC236}">
                    <a16:creationId xmlns:a16="http://schemas.microsoft.com/office/drawing/2014/main" id="{B90854AB-DA1A-4139-A9BC-41B9BB1ED6A1}"/>
                  </a:ext>
                </a:extLst>
              </p:cNvPr>
              <p:cNvGrpSpPr/>
              <p:nvPr/>
            </p:nvGrpSpPr>
            <p:grpSpPr>
              <a:xfrm>
                <a:off x="820016" y="1657757"/>
                <a:ext cx="12103204" cy="698075"/>
                <a:chOff x="-128672" y="-258826"/>
                <a:chExt cx="16137608" cy="981116"/>
              </a:xfrm>
            </p:grpSpPr>
            <p:sp>
              <p:nvSpPr>
                <p:cNvPr id="112" name="TextBox 12">
                  <a:extLst>
                    <a:ext uri="{FF2B5EF4-FFF2-40B4-BE49-F238E27FC236}">
                      <a16:creationId xmlns:a16="http://schemas.microsoft.com/office/drawing/2014/main" id="{D6CBA921-BA3E-43D9-BE8E-8B0D7F6BDBA9}"/>
                    </a:ext>
                  </a:extLst>
                </p:cNvPr>
                <p:cNvSpPr txBox="1"/>
                <p:nvPr/>
              </p:nvSpPr>
              <p:spPr>
                <a:xfrm>
                  <a:off x="3321780" y="-258826"/>
                  <a:ext cx="12687156" cy="98111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adalah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aktivitas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dalam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menciptakan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dan/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atau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mengembangkan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suatu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usaha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yang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inovatif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dan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berkelanjutan</a:t>
                  </a:r>
                  <a:endParaRPr lang="en-US" sz="1067" dirty="0">
                    <a:solidFill>
                      <a:srgbClr val="191919"/>
                    </a:solidFill>
                    <a:latin typeface="Roboto"/>
                  </a:endParaRPr>
                </a:p>
              </p:txBody>
            </p:sp>
            <p:sp>
              <p:nvSpPr>
                <p:cNvPr id="113" name="TextBox 13">
                  <a:extLst>
                    <a:ext uri="{FF2B5EF4-FFF2-40B4-BE49-F238E27FC236}">
                      <a16:creationId xmlns:a16="http://schemas.microsoft.com/office/drawing/2014/main" id="{685D0746-D4BA-4350-93F1-31FD8AE5EB25}"/>
                    </a:ext>
                  </a:extLst>
                </p:cNvPr>
                <p:cNvSpPr txBox="1"/>
                <p:nvPr/>
              </p:nvSpPr>
              <p:spPr>
                <a:xfrm>
                  <a:off x="-128672" y="-239534"/>
                  <a:ext cx="15004990" cy="709682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>
                    <a:lnSpc>
                      <a:spcPts val="3080"/>
                    </a:lnSpc>
                  </a:pPr>
                  <a:r>
                    <a:rPr lang="en-US" sz="1200" spc="110" dirty="0">
                      <a:solidFill>
                        <a:schemeClr val="bg1"/>
                      </a:solidFill>
                      <a:latin typeface="Roboto Bold"/>
                    </a:rPr>
                    <a:t>KEWIRAUSAHAAN</a:t>
                  </a:r>
                </a:p>
              </p:txBody>
            </p:sp>
          </p:grpSp>
        </p:grpSp>
        <p:pic>
          <p:nvPicPr>
            <p:cNvPr id="109" name="Picture 7">
              <a:extLst>
                <a:ext uri="{FF2B5EF4-FFF2-40B4-BE49-F238E27FC236}">
                  <a16:creationId xmlns:a16="http://schemas.microsoft.com/office/drawing/2014/main" id="{37B1700D-7568-40F2-AB78-F0E15A43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6165" y="1873163"/>
              <a:ext cx="464108" cy="473548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43D22BC-F2EC-4CDC-927A-44510BFC0650}"/>
              </a:ext>
            </a:extLst>
          </p:cNvPr>
          <p:cNvGrpSpPr/>
          <p:nvPr/>
        </p:nvGrpSpPr>
        <p:grpSpPr>
          <a:xfrm>
            <a:off x="144152" y="1840654"/>
            <a:ext cx="8252025" cy="465383"/>
            <a:chOff x="208014" y="2376116"/>
            <a:chExt cx="12378037" cy="698075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44E6970-60C2-44E8-BB99-BE4DB4CA3B98}"/>
                </a:ext>
              </a:extLst>
            </p:cNvPr>
            <p:cNvGrpSpPr/>
            <p:nvPr/>
          </p:nvGrpSpPr>
          <p:grpSpPr>
            <a:xfrm>
              <a:off x="208014" y="2376116"/>
              <a:ext cx="12378037" cy="698075"/>
              <a:chOff x="0" y="1570122"/>
              <a:chExt cx="12378037" cy="698075"/>
            </a:xfrm>
          </p:grpSpPr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09A78F15-6AE7-4B05-B341-19A7E24079DC}"/>
                  </a:ext>
                </a:extLst>
              </p:cNvPr>
              <p:cNvSpPr/>
              <p:nvPr/>
            </p:nvSpPr>
            <p:spPr>
              <a:xfrm>
                <a:off x="0" y="1741377"/>
                <a:ext cx="3378148" cy="500136"/>
              </a:xfrm>
              <a:prstGeom prst="roundRect">
                <a:avLst/>
              </a:prstGeom>
              <a:solidFill>
                <a:srgbClr val="348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grpSp>
            <p:nvGrpSpPr>
              <p:cNvPr id="118" name="Group 7">
                <a:extLst>
                  <a:ext uri="{FF2B5EF4-FFF2-40B4-BE49-F238E27FC236}">
                    <a16:creationId xmlns:a16="http://schemas.microsoft.com/office/drawing/2014/main" id="{4B287AAA-3553-44D2-9BB9-7E8963A106F7}"/>
                  </a:ext>
                </a:extLst>
              </p:cNvPr>
              <p:cNvGrpSpPr/>
              <p:nvPr/>
            </p:nvGrpSpPr>
            <p:grpSpPr>
              <a:xfrm>
                <a:off x="814670" y="1570122"/>
                <a:ext cx="11563367" cy="698075"/>
                <a:chOff x="-135800" y="-381994"/>
                <a:chExt cx="15417824" cy="981116"/>
              </a:xfrm>
            </p:grpSpPr>
            <p:sp>
              <p:nvSpPr>
                <p:cNvPr id="119" name="TextBox 12">
                  <a:extLst>
                    <a:ext uri="{FF2B5EF4-FFF2-40B4-BE49-F238E27FC236}">
                      <a16:creationId xmlns:a16="http://schemas.microsoft.com/office/drawing/2014/main" id="{B42788D4-E1B3-46C3-B8DB-C683ED23123B}"/>
                    </a:ext>
                  </a:extLst>
                </p:cNvPr>
                <p:cNvSpPr txBox="1"/>
                <p:nvPr/>
              </p:nvSpPr>
              <p:spPr>
                <a:xfrm>
                  <a:off x="3571604" y="-381994"/>
                  <a:ext cx="11710420" cy="98111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adalah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setiap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orang yang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memiliki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jiwa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Kewirausahaan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dan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memiliki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ide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bisnis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dan/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atau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memiliki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rintisan</a:t>
                  </a:r>
                  <a:r>
                    <a:rPr lang="en-U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n-US" sz="1067" dirty="0" err="1">
                      <a:solidFill>
                        <a:srgbClr val="191919"/>
                      </a:solidFill>
                      <a:latin typeface="Roboto"/>
                    </a:rPr>
                    <a:t>usaha</a:t>
                  </a:r>
                  <a:endParaRPr lang="en-US" sz="1067" dirty="0">
                    <a:solidFill>
                      <a:srgbClr val="191919"/>
                    </a:solidFill>
                    <a:latin typeface="Roboto"/>
                  </a:endParaRPr>
                </a:p>
              </p:txBody>
            </p:sp>
            <p:sp>
              <p:nvSpPr>
                <p:cNvPr id="120" name="TextBox 13">
                  <a:extLst>
                    <a:ext uri="{FF2B5EF4-FFF2-40B4-BE49-F238E27FC236}">
                      <a16:creationId xmlns:a16="http://schemas.microsoft.com/office/drawing/2014/main" id="{4EEFACB2-526C-4EE7-A6FF-9F0B7A2E7A2F}"/>
                    </a:ext>
                  </a:extLst>
                </p:cNvPr>
                <p:cNvSpPr txBox="1"/>
                <p:nvPr/>
              </p:nvSpPr>
              <p:spPr>
                <a:xfrm>
                  <a:off x="-135800" y="-332614"/>
                  <a:ext cx="15004992" cy="709682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>
                    <a:lnSpc>
                      <a:spcPts val="3080"/>
                    </a:lnSpc>
                  </a:pPr>
                  <a:r>
                    <a:rPr lang="en-US" sz="1200" spc="110" dirty="0">
                      <a:solidFill>
                        <a:schemeClr val="bg1"/>
                      </a:solidFill>
                      <a:latin typeface="Roboto Bold"/>
                    </a:rPr>
                    <a:t>CALON WIRAUSAHA</a:t>
                  </a:r>
                </a:p>
              </p:txBody>
            </p:sp>
          </p:grpSp>
        </p:grpSp>
        <p:pic>
          <p:nvPicPr>
            <p:cNvPr id="116" name="Picture 8">
              <a:extLst>
                <a:ext uri="{FF2B5EF4-FFF2-40B4-BE49-F238E27FC236}">
                  <a16:creationId xmlns:a16="http://schemas.microsoft.com/office/drawing/2014/main" id="{09885908-6E6F-4DA0-980D-8541727F3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3295" y="2565385"/>
              <a:ext cx="464108" cy="464108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CDFA3C1-E29E-42DB-8D98-C84BE7299DC2}"/>
              </a:ext>
            </a:extLst>
          </p:cNvPr>
          <p:cNvGrpSpPr/>
          <p:nvPr/>
        </p:nvGrpSpPr>
        <p:grpSpPr>
          <a:xfrm>
            <a:off x="159941" y="2305739"/>
            <a:ext cx="8278379" cy="465384"/>
            <a:chOff x="196174" y="3205122"/>
            <a:chExt cx="12417569" cy="69807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93441ED-1F49-48CA-8587-3CCB849C0BAA}"/>
                </a:ext>
              </a:extLst>
            </p:cNvPr>
            <p:cNvGrpSpPr/>
            <p:nvPr/>
          </p:nvGrpSpPr>
          <p:grpSpPr>
            <a:xfrm>
              <a:off x="196174" y="3205122"/>
              <a:ext cx="12417569" cy="698076"/>
              <a:chOff x="-1" y="1604333"/>
              <a:chExt cx="12417569" cy="698076"/>
            </a:xfrm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DD554D3A-CA4A-469D-B201-D204C8F39BCF}"/>
                  </a:ext>
                </a:extLst>
              </p:cNvPr>
              <p:cNvSpPr/>
              <p:nvPr/>
            </p:nvSpPr>
            <p:spPr>
              <a:xfrm>
                <a:off x="-1" y="1741376"/>
                <a:ext cx="3502227" cy="529347"/>
              </a:xfrm>
              <a:prstGeom prst="roundRect">
                <a:avLst/>
              </a:prstGeom>
              <a:solidFill>
                <a:srgbClr val="348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grpSp>
            <p:nvGrpSpPr>
              <p:cNvPr id="133" name="Group 7">
                <a:extLst>
                  <a:ext uri="{FF2B5EF4-FFF2-40B4-BE49-F238E27FC236}">
                    <a16:creationId xmlns:a16="http://schemas.microsoft.com/office/drawing/2014/main" id="{9A38CFB6-3C24-498C-9BD7-2158BF62B231}"/>
                  </a:ext>
                </a:extLst>
              </p:cNvPr>
              <p:cNvGrpSpPr/>
              <p:nvPr/>
            </p:nvGrpSpPr>
            <p:grpSpPr>
              <a:xfrm>
                <a:off x="814670" y="1604333"/>
                <a:ext cx="11602898" cy="698076"/>
                <a:chOff x="-135800" y="-333912"/>
                <a:chExt cx="15470532" cy="981119"/>
              </a:xfrm>
            </p:grpSpPr>
            <p:sp>
              <p:nvSpPr>
                <p:cNvPr id="134" name="TextBox 12">
                  <a:extLst>
                    <a:ext uri="{FF2B5EF4-FFF2-40B4-BE49-F238E27FC236}">
                      <a16:creationId xmlns:a16="http://schemas.microsoft.com/office/drawing/2014/main" id="{EA9E26D4-8B1F-4119-A289-142985442A44}"/>
                    </a:ext>
                  </a:extLst>
                </p:cNvPr>
                <p:cNvSpPr txBox="1"/>
                <p:nvPr/>
              </p:nvSpPr>
              <p:spPr>
                <a:xfrm>
                  <a:off x="3624312" y="-333912"/>
                  <a:ext cx="11710420" cy="9811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adalah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Wirausaha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yang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merintis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usahanya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menuju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Wirausaha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mapan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dan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usahanya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telah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terdaftar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pada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sistem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perizinan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berusaha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terintegrasi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secara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elektronik</a:t>
                  </a:r>
                  <a:endParaRPr lang="es-ES" sz="1067" dirty="0">
                    <a:solidFill>
                      <a:srgbClr val="191919"/>
                    </a:solidFill>
                    <a:latin typeface="Roboto"/>
                  </a:endParaRPr>
                </a:p>
              </p:txBody>
            </p:sp>
            <p:sp>
              <p:nvSpPr>
                <p:cNvPr id="135" name="TextBox 13">
                  <a:extLst>
                    <a:ext uri="{FF2B5EF4-FFF2-40B4-BE49-F238E27FC236}">
                      <a16:creationId xmlns:a16="http://schemas.microsoft.com/office/drawing/2014/main" id="{26622F7B-449D-45EB-9BE3-83455AAC03C2}"/>
                    </a:ext>
                  </a:extLst>
                </p:cNvPr>
                <p:cNvSpPr txBox="1"/>
                <p:nvPr/>
              </p:nvSpPr>
              <p:spPr>
                <a:xfrm>
                  <a:off x="-135800" y="-332613"/>
                  <a:ext cx="15004992" cy="709683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>
                    <a:lnSpc>
                      <a:spcPts val="3080"/>
                    </a:lnSpc>
                  </a:pPr>
                  <a:r>
                    <a:rPr lang="en-US" sz="1200" spc="110" dirty="0">
                      <a:solidFill>
                        <a:schemeClr val="bg1"/>
                      </a:solidFill>
                      <a:latin typeface="Roboto Bold"/>
                    </a:rPr>
                    <a:t>WIRAUSAHA PEMULA</a:t>
                  </a:r>
                </a:p>
              </p:txBody>
            </p:sp>
          </p:grpSp>
        </p:grpSp>
        <p:pic>
          <p:nvPicPr>
            <p:cNvPr id="131" name="Picture 5">
              <a:extLst>
                <a:ext uri="{FF2B5EF4-FFF2-40B4-BE49-F238E27FC236}">
                  <a16:creationId xmlns:a16="http://schemas.microsoft.com/office/drawing/2014/main" id="{073EA279-6510-4765-AFFF-AE1F53E9F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68421" y="3374286"/>
              <a:ext cx="465103" cy="4651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D6CEB-93B3-44C0-8B25-72743153990F}"/>
              </a:ext>
            </a:extLst>
          </p:cNvPr>
          <p:cNvGrpSpPr/>
          <p:nvPr/>
        </p:nvGrpSpPr>
        <p:grpSpPr>
          <a:xfrm>
            <a:off x="148647" y="2762940"/>
            <a:ext cx="8278379" cy="711733"/>
            <a:chOff x="288077" y="4012327"/>
            <a:chExt cx="12417569" cy="1067599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B3BA9251-8D55-4150-A95E-3EBB7BA6B208}"/>
                </a:ext>
              </a:extLst>
            </p:cNvPr>
            <p:cNvGrpSpPr/>
            <p:nvPr/>
          </p:nvGrpSpPr>
          <p:grpSpPr>
            <a:xfrm>
              <a:off x="288077" y="4012327"/>
              <a:ext cx="12417569" cy="1067599"/>
              <a:chOff x="-1" y="1604333"/>
              <a:chExt cx="12417569" cy="1067599"/>
            </a:xfrm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E51F012C-0C86-4812-A475-21ECA57D193D}"/>
                  </a:ext>
                </a:extLst>
              </p:cNvPr>
              <p:cNvSpPr/>
              <p:nvPr/>
            </p:nvSpPr>
            <p:spPr>
              <a:xfrm>
                <a:off x="-1" y="1741376"/>
                <a:ext cx="3502227" cy="529347"/>
              </a:xfrm>
              <a:prstGeom prst="roundRect">
                <a:avLst/>
              </a:prstGeom>
              <a:solidFill>
                <a:srgbClr val="348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grpSp>
            <p:nvGrpSpPr>
              <p:cNvPr id="140" name="Group 7">
                <a:extLst>
                  <a:ext uri="{FF2B5EF4-FFF2-40B4-BE49-F238E27FC236}">
                    <a16:creationId xmlns:a16="http://schemas.microsoft.com/office/drawing/2014/main" id="{E451D1AA-F8EA-4E74-9863-D41367E08864}"/>
                  </a:ext>
                </a:extLst>
              </p:cNvPr>
              <p:cNvGrpSpPr/>
              <p:nvPr/>
            </p:nvGrpSpPr>
            <p:grpSpPr>
              <a:xfrm>
                <a:off x="814670" y="1604333"/>
                <a:ext cx="11602898" cy="1067599"/>
                <a:chOff x="-135800" y="-333912"/>
                <a:chExt cx="15470532" cy="1500469"/>
              </a:xfrm>
            </p:grpSpPr>
            <p:sp>
              <p:nvSpPr>
                <p:cNvPr id="141" name="TextBox 12">
                  <a:extLst>
                    <a:ext uri="{FF2B5EF4-FFF2-40B4-BE49-F238E27FC236}">
                      <a16:creationId xmlns:a16="http://schemas.microsoft.com/office/drawing/2014/main" id="{1CF4F4E1-DCF5-43AD-BDE6-A72A2A6373BE}"/>
                    </a:ext>
                  </a:extLst>
                </p:cNvPr>
                <p:cNvSpPr txBox="1"/>
                <p:nvPr/>
              </p:nvSpPr>
              <p:spPr>
                <a:xfrm>
                  <a:off x="3624312" y="-333912"/>
                  <a:ext cx="11710420" cy="15004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adalah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Wirausaha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yang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usahanya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telah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berlangsung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dalam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jangka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waktu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lebih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dari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42 (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empat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puluh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dua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)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bulan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sejak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usahanya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terdaftar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pada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sistem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perizinan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berusaha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terintegrasi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secara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elektronik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dan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berkembang</a:t>
                  </a:r>
                  <a:endParaRPr lang="es-ES" sz="1067" dirty="0">
                    <a:solidFill>
                      <a:srgbClr val="191919"/>
                    </a:solidFill>
                    <a:latin typeface="Roboto"/>
                  </a:endParaRPr>
                </a:p>
              </p:txBody>
            </p:sp>
            <p:sp>
              <p:nvSpPr>
                <p:cNvPr id="142" name="TextBox 13">
                  <a:extLst>
                    <a:ext uri="{FF2B5EF4-FFF2-40B4-BE49-F238E27FC236}">
                      <a16:creationId xmlns:a16="http://schemas.microsoft.com/office/drawing/2014/main" id="{A5259B54-E66B-4A39-A255-A1C545F7AE36}"/>
                    </a:ext>
                  </a:extLst>
                </p:cNvPr>
                <p:cNvSpPr txBox="1"/>
                <p:nvPr/>
              </p:nvSpPr>
              <p:spPr>
                <a:xfrm>
                  <a:off x="-135800" y="-332613"/>
                  <a:ext cx="15004992" cy="709682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>
                    <a:lnSpc>
                      <a:spcPts val="3080"/>
                    </a:lnSpc>
                  </a:pPr>
                  <a:r>
                    <a:rPr lang="en-US" sz="1200" spc="110" dirty="0">
                      <a:solidFill>
                        <a:schemeClr val="bg1"/>
                      </a:solidFill>
                      <a:latin typeface="Roboto Bold"/>
                    </a:rPr>
                    <a:t>WIRAUSAHA MAPAN</a:t>
                  </a:r>
                </a:p>
              </p:txBody>
            </p:sp>
          </p:grpSp>
        </p:grpSp>
        <p:pic>
          <p:nvPicPr>
            <p:cNvPr id="143" name="Picture 9">
              <a:extLst>
                <a:ext uri="{FF2B5EF4-FFF2-40B4-BE49-F238E27FC236}">
                  <a16:creationId xmlns:a16="http://schemas.microsoft.com/office/drawing/2014/main" id="{7A7090CC-63E9-4518-AC67-98EBAEF54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81188" y="4201344"/>
              <a:ext cx="470289" cy="4702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9733DB-92DE-4BE6-9DC2-B4FD27D77533}"/>
              </a:ext>
            </a:extLst>
          </p:cNvPr>
          <p:cNvGrpSpPr/>
          <p:nvPr/>
        </p:nvGrpSpPr>
        <p:grpSpPr>
          <a:xfrm>
            <a:off x="159940" y="3496736"/>
            <a:ext cx="8732960" cy="472873"/>
            <a:chOff x="469873" y="6654596"/>
            <a:chExt cx="13099440" cy="709309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059C563-08B2-4729-BB50-661880DFF2EF}"/>
                </a:ext>
              </a:extLst>
            </p:cNvPr>
            <p:cNvGrpSpPr/>
            <p:nvPr/>
          </p:nvGrpSpPr>
          <p:grpSpPr>
            <a:xfrm>
              <a:off x="469873" y="6654596"/>
              <a:ext cx="13099440" cy="709309"/>
              <a:chOff x="-1" y="1605257"/>
              <a:chExt cx="13099440" cy="709309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9E92F8F8-09C4-4A1E-9608-4017A39EABAE}"/>
                  </a:ext>
                </a:extLst>
              </p:cNvPr>
              <p:cNvSpPr/>
              <p:nvPr/>
            </p:nvSpPr>
            <p:spPr>
              <a:xfrm>
                <a:off x="-1" y="1741376"/>
                <a:ext cx="6703710" cy="517073"/>
              </a:xfrm>
              <a:prstGeom prst="roundRect">
                <a:avLst/>
              </a:prstGeom>
              <a:solidFill>
                <a:srgbClr val="3484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grpSp>
            <p:nvGrpSpPr>
              <p:cNvPr id="148" name="Group 7">
                <a:extLst>
                  <a:ext uri="{FF2B5EF4-FFF2-40B4-BE49-F238E27FC236}">
                    <a16:creationId xmlns:a16="http://schemas.microsoft.com/office/drawing/2014/main" id="{6D4A5661-073D-40D7-B7D4-FA1F19DEB729}"/>
                  </a:ext>
                </a:extLst>
              </p:cNvPr>
              <p:cNvGrpSpPr/>
              <p:nvPr/>
            </p:nvGrpSpPr>
            <p:grpSpPr>
              <a:xfrm>
                <a:off x="814670" y="1605257"/>
                <a:ext cx="12284769" cy="709309"/>
                <a:chOff x="-135800" y="-332614"/>
                <a:chExt cx="16379694" cy="996907"/>
              </a:xfrm>
            </p:grpSpPr>
            <p:sp>
              <p:nvSpPr>
                <p:cNvPr id="149" name="TextBox 12">
                  <a:extLst>
                    <a:ext uri="{FF2B5EF4-FFF2-40B4-BE49-F238E27FC236}">
                      <a16:creationId xmlns:a16="http://schemas.microsoft.com/office/drawing/2014/main" id="{D24EFFED-BFAB-4B70-B853-C311F419BAF6}"/>
                    </a:ext>
                  </a:extLst>
                </p:cNvPr>
                <p:cNvSpPr txBox="1"/>
                <p:nvPr/>
              </p:nvSpPr>
              <p:spPr>
                <a:xfrm>
                  <a:off x="7930557" y="-316826"/>
                  <a:ext cx="8313337" cy="9811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adalah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upaya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dalam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bentuk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kebijakan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dan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program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untuk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mengembangkan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Kewirausahaan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yang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terintegrasi</a:t>
                  </a:r>
                  <a:r>
                    <a:rPr lang="es-ES" sz="1067" dirty="0">
                      <a:solidFill>
                        <a:srgbClr val="191919"/>
                      </a:solidFill>
                      <a:latin typeface="Roboto"/>
                    </a:rPr>
                    <a:t> secara </a:t>
                  </a:r>
                  <a:r>
                    <a:rPr lang="es-ES" sz="1067" dirty="0" err="1">
                      <a:solidFill>
                        <a:srgbClr val="191919"/>
                      </a:solidFill>
                      <a:latin typeface="Roboto"/>
                    </a:rPr>
                    <a:t>nasional</a:t>
                  </a:r>
                  <a:endParaRPr lang="es-ES" sz="1067" dirty="0">
                    <a:solidFill>
                      <a:srgbClr val="191919"/>
                    </a:solidFill>
                    <a:latin typeface="Roboto"/>
                  </a:endParaRPr>
                </a:p>
              </p:txBody>
            </p:sp>
            <p:sp>
              <p:nvSpPr>
                <p:cNvPr id="150" name="TextBox 13">
                  <a:extLst>
                    <a:ext uri="{FF2B5EF4-FFF2-40B4-BE49-F238E27FC236}">
                      <a16:creationId xmlns:a16="http://schemas.microsoft.com/office/drawing/2014/main" id="{E18E4620-83DA-476B-8E01-DD77CD4F06D2}"/>
                    </a:ext>
                  </a:extLst>
                </p:cNvPr>
                <p:cNvSpPr txBox="1"/>
                <p:nvPr/>
              </p:nvSpPr>
              <p:spPr>
                <a:xfrm>
                  <a:off x="-135800" y="-332614"/>
                  <a:ext cx="15004990" cy="709683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>
                    <a:lnSpc>
                      <a:spcPts val="3080"/>
                    </a:lnSpc>
                  </a:pPr>
                  <a:r>
                    <a:rPr lang="en-US" sz="1200" spc="110" dirty="0">
                      <a:solidFill>
                        <a:schemeClr val="bg1"/>
                      </a:solidFill>
                      <a:latin typeface="Roboto Bold"/>
                    </a:rPr>
                    <a:t>PENGEMBANGAN KEWIRAUSAHAAN NASIONAL </a:t>
                  </a:r>
                </a:p>
              </p:txBody>
            </p:sp>
          </p:grpSp>
        </p:grpSp>
        <p:pic>
          <p:nvPicPr>
            <p:cNvPr id="151" name="Picture 10">
              <a:extLst>
                <a:ext uri="{FF2B5EF4-FFF2-40B4-BE49-F238E27FC236}">
                  <a16:creationId xmlns:a16="http://schemas.microsoft.com/office/drawing/2014/main" id="{F74383D2-F966-491B-B2A5-FFAB7870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38758" y="6804290"/>
              <a:ext cx="479262" cy="484055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0B578B5-EA7C-4CA3-A4F6-F67A0A378F04}"/>
              </a:ext>
            </a:extLst>
          </p:cNvPr>
          <p:cNvGrpSpPr/>
          <p:nvPr/>
        </p:nvGrpSpPr>
        <p:grpSpPr>
          <a:xfrm>
            <a:off x="153027" y="3973590"/>
            <a:ext cx="8294267" cy="483500"/>
            <a:chOff x="-1" y="1605256"/>
            <a:chExt cx="12441401" cy="725250"/>
          </a:xfrm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098540EC-2BF1-4A9E-B24C-5B2056C724BD}"/>
                </a:ext>
              </a:extLst>
            </p:cNvPr>
            <p:cNvSpPr/>
            <p:nvPr/>
          </p:nvSpPr>
          <p:spPr>
            <a:xfrm>
              <a:off x="-1" y="1741376"/>
              <a:ext cx="4730007" cy="479735"/>
            </a:xfrm>
            <a:prstGeom prst="roundRect">
              <a:avLst/>
            </a:prstGeom>
            <a:solidFill>
              <a:srgbClr val="348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56" name="Group 7">
              <a:extLst>
                <a:ext uri="{FF2B5EF4-FFF2-40B4-BE49-F238E27FC236}">
                  <a16:creationId xmlns:a16="http://schemas.microsoft.com/office/drawing/2014/main" id="{7DB6F717-9C2F-43AD-B8CE-426FE641CB2D}"/>
                </a:ext>
              </a:extLst>
            </p:cNvPr>
            <p:cNvGrpSpPr/>
            <p:nvPr/>
          </p:nvGrpSpPr>
          <p:grpSpPr>
            <a:xfrm>
              <a:off x="814670" y="1605256"/>
              <a:ext cx="11626730" cy="725250"/>
              <a:chOff x="-135800" y="-332615"/>
              <a:chExt cx="15502310" cy="1019310"/>
            </a:xfrm>
          </p:grpSpPr>
          <p:sp>
            <p:nvSpPr>
              <p:cNvPr id="157" name="TextBox 12">
                <a:extLst>
                  <a:ext uri="{FF2B5EF4-FFF2-40B4-BE49-F238E27FC236}">
                    <a16:creationId xmlns:a16="http://schemas.microsoft.com/office/drawing/2014/main" id="{F3F75BF6-1DC4-4023-8850-7FCF841D178F}"/>
                  </a:ext>
                </a:extLst>
              </p:cNvPr>
              <p:cNvSpPr txBox="1"/>
              <p:nvPr/>
            </p:nvSpPr>
            <p:spPr>
              <a:xfrm>
                <a:off x="5433111" y="-294423"/>
                <a:ext cx="9933399" cy="9811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n-NO" sz="1067" dirty="0">
                    <a:solidFill>
                      <a:srgbClr val="191919"/>
                    </a:solidFill>
                    <a:latin typeface="Roboto"/>
                  </a:rPr>
                  <a:t>adalah interaksi semua sistem yang mempengaruhi pengembangan dan pembangunan Kewirausahaan</a:t>
                </a:r>
              </a:p>
            </p:txBody>
          </p:sp>
          <p:sp>
            <p:nvSpPr>
              <p:cNvPr id="158" name="TextBox 13">
                <a:extLst>
                  <a:ext uri="{FF2B5EF4-FFF2-40B4-BE49-F238E27FC236}">
                    <a16:creationId xmlns:a16="http://schemas.microsoft.com/office/drawing/2014/main" id="{BC7E0547-AD87-45B4-B5BF-3CA840728542}"/>
                  </a:ext>
                </a:extLst>
              </p:cNvPr>
              <p:cNvSpPr txBox="1"/>
              <p:nvPr/>
            </p:nvSpPr>
            <p:spPr>
              <a:xfrm>
                <a:off x="-135800" y="-332615"/>
                <a:ext cx="15004990" cy="709682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>
                  <a:lnSpc>
                    <a:spcPts val="3080"/>
                  </a:lnSpc>
                </a:pPr>
                <a:r>
                  <a:rPr lang="en-US" sz="1200" spc="110" dirty="0">
                    <a:solidFill>
                      <a:schemeClr val="bg1"/>
                    </a:solidFill>
                    <a:latin typeface="Roboto Bold"/>
                  </a:rPr>
                  <a:t>EKOSISTEM KEWIRAUSAHAAN</a:t>
                </a:r>
              </a:p>
            </p:txBody>
          </p:sp>
        </p:grpSp>
      </p:grpSp>
      <p:pic>
        <p:nvPicPr>
          <p:cNvPr id="159" name="Picture 12">
            <a:extLst>
              <a:ext uri="{FF2B5EF4-FFF2-40B4-BE49-F238E27FC236}">
                <a16:creationId xmlns:a16="http://schemas.microsoft.com/office/drawing/2014/main" id="{39D29F38-5474-4D74-9EAF-CC9D21A387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64662" y="4065992"/>
            <a:ext cx="318169" cy="318169"/>
          </a:xfrm>
          <a:prstGeom prst="rect">
            <a:avLst/>
          </a:prstGeom>
        </p:spPr>
      </p:pic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089BFF6-32F4-4242-9CE2-AB0B1BC3AA06}"/>
              </a:ext>
            </a:extLst>
          </p:cNvPr>
          <p:cNvGrpSpPr/>
          <p:nvPr/>
        </p:nvGrpSpPr>
        <p:grpSpPr>
          <a:xfrm>
            <a:off x="148647" y="4456790"/>
            <a:ext cx="8472879" cy="465384"/>
            <a:chOff x="-1" y="1599980"/>
            <a:chExt cx="12709319" cy="698076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125E3070-DDED-4332-A449-B80AC4F1C01E}"/>
                </a:ext>
              </a:extLst>
            </p:cNvPr>
            <p:cNvSpPr/>
            <p:nvPr/>
          </p:nvSpPr>
          <p:spPr>
            <a:xfrm>
              <a:off x="-1" y="1741376"/>
              <a:ext cx="8087180" cy="529347"/>
            </a:xfrm>
            <a:prstGeom prst="roundRect">
              <a:avLst/>
            </a:prstGeom>
            <a:solidFill>
              <a:srgbClr val="348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62" name="Group 7">
              <a:extLst>
                <a:ext uri="{FF2B5EF4-FFF2-40B4-BE49-F238E27FC236}">
                  <a16:creationId xmlns:a16="http://schemas.microsoft.com/office/drawing/2014/main" id="{A9E9150A-AB30-40E4-A2A2-A18DBE0ECC91}"/>
                </a:ext>
              </a:extLst>
            </p:cNvPr>
            <p:cNvGrpSpPr/>
            <p:nvPr/>
          </p:nvGrpSpPr>
          <p:grpSpPr>
            <a:xfrm>
              <a:off x="814670" y="1599980"/>
              <a:ext cx="11894648" cy="698076"/>
              <a:chOff x="-135800" y="-340030"/>
              <a:chExt cx="15859534" cy="981119"/>
            </a:xfrm>
          </p:grpSpPr>
          <p:sp>
            <p:nvSpPr>
              <p:cNvPr id="163" name="TextBox 12">
                <a:extLst>
                  <a:ext uri="{FF2B5EF4-FFF2-40B4-BE49-F238E27FC236}">
                    <a16:creationId xmlns:a16="http://schemas.microsoft.com/office/drawing/2014/main" id="{9EFB01E8-4552-4263-AACF-68E46ADBB931}"/>
                  </a:ext>
                </a:extLst>
              </p:cNvPr>
              <p:cNvSpPr txBox="1"/>
              <p:nvPr/>
            </p:nvSpPr>
            <p:spPr>
              <a:xfrm>
                <a:off x="9754454" y="-340030"/>
                <a:ext cx="5969280" cy="9811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n-NO" sz="1067" dirty="0">
                    <a:solidFill>
                      <a:srgbClr val="191919"/>
                    </a:solidFill>
                    <a:latin typeface="Roboto"/>
                  </a:rPr>
                  <a:t>adalah dokumen yang memuat uraian pedoman umum Pengembangan Kewirausahaan Nasional</a:t>
                </a:r>
              </a:p>
            </p:txBody>
          </p:sp>
          <p:sp>
            <p:nvSpPr>
              <p:cNvPr id="164" name="TextBox 13">
                <a:extLst>
                  <a:ext uri="{FF2B5EF4-FFF2-40B4-BE49-F238E27FC236}">
                    <a16:creationId xmlns:a16="http://schemas.microsoft.com/office/drawing/2014/main" id="{D27CEF58-70EA-4ADF-8F72-28A94566C3CA}"/>
                  </a:ext>
                </a:extLst>
              </p:cNvPr>
              <p:cNvSpPr txBox="1"/>
              <p:nvPr/>
            </p:nvSpPr>
            <p:spPr>
              <a:xfrm>
                <a:off x="-135800" y="-332613"/>
                <a:ext cx="15004990" cy="709683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>
                  <a:lnSpc>
                    <a:spcPts val="3080"/>
                  </a:lnSpc>
                </a:pPr>
                <a:r>
                  <a:rPr lang="en-US" sz="1200" spc="110" dirty="0">
                    <a:solidFill>
                      <a:schemeClr val="bg1"/>
                    </a:solidFill>
                    <a:latin typeface="Roboto Bold"/>
                  </a:rPr>
                  <a:t>DOKUMEN PENGEMBANGAN  KEWIRAUSAHAAN NASIONAL</a:t>
                </a:r>
              </a:p>
            </p:txBody>
          </p:sp>
        </p:grpSp>
      </p:grpSp>
      <p:pic>
        <p:nvPicPr>
          <p:cNvPr id="165" name="Picture 13">
            <a:extLst>
              <a:ext uri="{FF2B5EF4-FFF2-40B4-BE49-F238E27FC236}">
                <a16:creationId xmlns:a16="http://schemas.microsoft.com/office/drawing/2014/main" id="{E8CCF093-CE4B-4BF4-AADA-5C0D464284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59022" y="4562151"/>
            <a:ext cx="322365" cy="322365"/>
          </a:xfrm>
          <a:prstGeom prst="rect">
            <a:avLst/>
          </a:prstGeom>
        </p:spPr>
      </p:pic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91595D8-2DA8-4D9E-859A-6E2560E4BD3E}"/>
              </a:ext>
            </a:extLst>
          </p:cNvPr>
          <p:cNvGrpSpPr/>
          <p:nvPr/>
        </p:nvGrpSpPr>
        <p:grpSpPr>
          <a:xfrm>
            <a:off x="159940" y="5029643"/>
            <a:ext cx="9582912" cy="958083"/>
            <a:chOff x="-1" y="1599633"/>
            <a:chExt cx="14374368" cy="1437123"/>
          </a:xfrm>
        </p:grpSpPr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A9A8548E-DC92-4E87-A1D9-88E6C4BFFD28}"/>
                </a:ext>
              </a:extLst>
            </p:cNvPr>
            <p:cNvSpPr/>
            <p:nvPr/>
          </p:nvSpPr>
          <p:spPr>
            <a:xfrm>
              <a:off x="-1" y="1741377"/>
              <a:ext cx="8690210" cy="449468"/>
            </a:xfrm>
            <a:prstGeom prst="roundRect">
              <a:avLst/>
            </a:prstGeom>
            <a:solidFill>
              <a:srgbClr val="348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68" name="Group 7">
              <a:extLst>
                <a:ext uri="{FF2B5EF4-FFF2-40B4-BE49-F238E27FC236}">
                  <a16:creationId xmlns:a16="http://schemas.microsoft.com/office/drawing/2014/main" id="{F3A258CF-9BA8-4FB8-854A-16621BC2824E}"/>
                </a:ext>
              </a:extLst>
            </p:cNvPr>
            <p:cNvGrpSpPr/>
            <p:nvPr/>
          </p:nvGrpSpPr>
          <p:grpSpPr>
            <a:xfrm>
              <a:off x="814670" y="1599633"/>
              <a:ext cx="13559697" cy="1437123"/>
              <a:chOff x="-135800" y="-340517"/>
              <a:chExt cx="18079600" cy="2019819"/>
            </a:xfrm>
          </p:grpSpPr>
          <p:sp>
            <p:nvSpPr>
              <p:cNvPr id="169" name="TextBox 12">
                <a:extLst>
                  <a:ext uri="{FF2B5EF4-FFF2-40B4-BE49-F238E27FC236}">
                    <a16:creationId xmlns:a16="http://schemas.microsoft.com/office/drawing/2014/main" id="{68384B16-4E9C-40ED-BE4B-DB510177C972}"/>
                  </a:ext>
                </a:extLst>
              </p:cNvPr>
              <p:cNvSpPr txBox="1"/>
              <p:nvPr/>
            </p:nvSpPr>
            <p:spPr>
              <a:xfrm>
                <a:off x="10554294" y="-340517"/>
                <a:ext cx="7389506" cy="20198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n-NO" sz="1067" dirty="0">
                    <a:solidFill>
                      <a:srgbClr val="191919"/>
                    </a:solidFill>
                    <a:latin typeface="Roboto"/>
                  </a:rPr>
                  <a:t>adalah dokumen rencana kerja untuk pelaksanaan berbagai program dan kegiatan kewirausahaan nasional sesuai dengan target Rencana Pembangunan Jangka Menengah Nasional Tahun 2020-2024</a:t>
                </a:r>
              </a:p>
            </p:txBody>
          </p:sp>
          <p:sp>
            <p:nvSpPr>
              <p:cNvPr id="170" name="TextBox 13">
                <a:extLst>
                  <a:ext uri="{FF2B5EF4-FFF2-40B4-BE49-F238E27FC236}">
                    <a16:creationId xmlns:a16="http://schemas.microsoft.com/office/drawing/2014/main" id="{381B5322-F36C-42A4-A7B9-8D3C30B6A7D4}"/>
                  </a:ext>
                </a:extLst>
              </p:cNvPr>
              <p:cNvSpPr txBox="1"/>
              <p:nvPr/>
            </p:nvSpPr>
            <p:spPr>
              <a:xfrm>
                <a:off x="-135800" y="-332613"/>
                <a:ext cx="15004989" cy="709681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>
                  <a:lnSpc>
                    <a:spcPts val="3080"/>
                  </a:lnSpc>
                </a:pPr>
                <a:r>
                  <a:rPr lang="en-US" sz="1200" spc="110" dirty="0">
                    <a:solidFill>
                      <a:schemeClr val="bg1"/>
                    </a:solidFill>
                    <a:latin typeface="Roboto Bold"/>
                  </a:rPr>
                  <a:t>RENCANA AKSI PENGEMBANGAN  KEWIRAUSAHAAN NASIONAL</a:t>
                </a:r>
              </a:p>
            </p:txBody>
          </p:sp>
        </p:grpSp>
      </p:grpSp>
      <p:pic>
        <p:nvPicPr>
          <p:cNvPr id="171" name="Picture 14">
            <a:extLst>
              <a:ext uri="{FF2B5EF4-FFF2-40B4-BE49-F238E27FC236}">
                <a16:creationId xmlns:a16="http://schemas.microsoft.com/office/drawing/2014/main" id="{0A79F4EF-BC1C-4716-9A29-68625A2CE5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35896" y="5107669"/>
            <a:ext cx="334515" cy="3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4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13456</TotalTime>
  <Words>4115</Words>
  <Application>Microsoft Office PowerPoint</Application>
  <PresentationFormat>Widescreen</PresentationFormat>
  <Paragraphs>710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맑은 고딕</vt:lpstr>
      <vt:lpstr>MS PGothic</vt:lpstr>
      <vt:lpstr>SimSun</vt:lpstr>
      <vt:lpstr>Arial</vt:lpstr>
      <vt:lpstr>Baghdad</vt:lpstr>
      <vt:lpstr>Bookman Old Style</vt:lpstr>
      <vt:lpstr>Calibri</vt:lpstr>
      <vt:lpstr>Calibri Light</vt:lpstr>
      <vt:lpstr>Cambria Math</vt:lpstr>
      <vt:lpstr>Candara</vt:lpstr>
      <vt:lpstr>Carlito</vt:lpstr>
      <vt:lpstr>Heebo Bold</vt:lpstr>
      <vt:lpstr>Lucida Sans</vt:lpstr>
      <vt:lpstr>Roboto</vt:lpstr>
      <vt:lpstr>Roboto Bold</vt:lpstr>
      <vt:lpstr>Tahoma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PENGUATAN PENDAMPING PEMBANGUNAN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Rekomendasi Berdasarkan Hasil Evaluasi  75 PLUT-KUMKM di Indonesia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Tanbun</dc:creator>
  <cp:lastModifiedBy> </cp:lastModifiedBy>
  <cp:revision>312</cp:revision>
  <dcterms:created xsi:type="dcterms:W3CDTF">2021-07-16T16:24:33Z</dcterms:created>
  <dcterms:modified xsi:type="dcterms:W3CDTF">2021-11-09T11:56:48Z</dcterms:modified>
</cp:coreProperties>
</file>